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306" r:id="rId8"/>
    <p:sldId id="307" r:id="rId9"/>
    <p:sldId id="259" r:id="rId10"/>
    <p:sldId id="260" r:id="rId11"/>
    <p:sldId id="261" r:id="rId12"/>
    <p:sldId id="262" r:id="rId13"/>
    <p:sldId id="263" r:id="rId14"/>
    <p:sldId id="264" r:id="rId15"/>
    <p:sldId id="308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309" r:id="rId29"/>
    <p:sldId id="279" r:id="rId30"/>
    <p:sldId id="280" r:id="rId31"/>
    <p:sldId id="310" r:id="rId32"/>
    <p:sldId id="311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312" r:id="rId45"/>
    <p:sldId id="294" r:id="rId46"/>
    <p:sldId id="295" r:id="rId47"/>
    <p:sldId id="296" r:id="rId48"/>
    <p:sldId id="297" r:id="rId49"/>
    <p:sldId id="298" r:id="rId50"/>
    <p:sldId id="300" r:id="rId51"/>
    <p:sldId id="301" r:id="rId52"/>
    <p:sldId id="305" r:id="rId53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04" autoAdjust="0"/>
  </p:normalViewPr>
  <p:slideViewPr>
    <p:cSldViewPr>
      <p:cViewPr varScale="1">
        <p:scale>
          <a:sx n="139" d="100"/>
          <a:sy n="139" d="100"/>
        </p:scale>
        <p:origin x="804" y="12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17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52309" y="258160"/>
            <a:ext cx="3839380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53535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53535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748924"/>
            <a:ext cx="9144000" cy="394970"/>
          </a:xfrm>
          <a:custGeom>
            <a:avLst/>
            <a:gdLst/>
            <a:ahLst/>
            <a:cxnLst/>
            <a:rect l="l" t="t" r="r" b="b"/>
            <a:pathLst>
              <a:path w="9144000" h="394970">
                <a:moveTo>
                  <a:pt x="9143999" y="394799"/>
                </a:moveTo>
                <a:lnTo>
                  <a:pt x="0" y="394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3947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29549" y="4782506"/>
            <a:ext cx="329242" cy="32714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851" y="4817746"/>
            <a:ext cx="1275656" cy="25673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4748924"/>
            <a:ext cx="9144000" cy="394970"/>
          </a:xfrm>
          <a:custGeom>
            <a:avLst/>
            <a:gdLst/>
            <a:ahLst/>
            <a:cxnLst/>
            <a:rect l="l" t="t" r="r" b="b"/>
            <a:pathLst>
              <a:path w="9144000" h="394970">
                <a:moveTo>
                  <a:pt x="9143999" y="394799"/>
                </a:moveTo>
                <a:lnTo>
                  <a:pt x="0" y="394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394799"/>
                </a:lnTo>
                <a:close/>
              </a:path>
            </a:pathLst>
          </a:custGeom>
          <a:solidFill>
            <a:srgbClr val="EEEE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53535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88175" y="1363209"/>
            <a:ext cx="3282950" cy="3168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53535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748924"/>
            <a:ext cx="9144000" cy="394970"/>
          </a:xfrm>
          <a:custGeom>
            <a:avLst/>
            <a:gdLst/>
            <a:ahLst/>
            <a:cxnLst/>
            <a:rect l="l" t="t" r="r" b="b"/>
            <a:pathLst>
              <a:path w="9144000" h="394970">
                <a:moveTo>
                  <a:pt x="9143999" y="394799"/>
                </a:moveTo>
                <a:lnTo>
                  <a:pt x="0" y="394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3947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748924"/>
            <a:ext cx="9144000" cy="394970"/>
          </a:xfrm>
          <a:custGeom>
            <a:avLst/>
            <a:gdLst/>
            <a:ahLst/>
            <a:cxnLst/>
            <a:rect l="l" t="t" r="r" b="b"/>
            <a:pathLst>
              <a:path w="9144000" h="394970">
                <a:moveTo>
                  <a:pt x="9143999" y="394799"/>
                </a:moveTo>
                <a:lnTo>
                  <a:pt x="0" y="394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3947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29549" y="4782506"/>
            <a:ext cx="329242" cy="32714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0851" y="4817746"/>
            <a:ext cx="1275656" cy="25673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4748924"/>
            <a:ext cx="9144000" cy="394970"/>
          </a:xfrm>
          <a:custGeom>
            <a:avLst/>
            <a:gdLst/>
            <a:ahLst/>
            <a:cxnLst/>
            <a:rect l="l" t="t" r="r" b="b"/>
            <a:pathLst>
              <a:path w="9144000" h="394970">
                <a:moveTo>
                  <a:pt x="9143999" y="394799"/>
                </a:moveTo>
                <a:lnTo>
                  <a:pt x="0" y="394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394799"/>
                </a:lnTo>
                <a:close/>
              </a:path>
            </a:pathLst>
          </a:custGeom>
          <a:solidFill>
            <a:srgbClr val="EEEE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12000" y="147687"/>
            <a:ext cx="191349" cy="68332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348118" y="147690"/>
            <a:ext cx="191355" cy="6833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13651" y="25677"/>
            <a:ext cx="4716696" cy="829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53535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7524" y="1109288"/>
            <a:ext cx="4060825" cy="359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7776" y="4792842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621663" cy="47489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074" y="4748925"/>
              <a:ext cx="1037472" cy="306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0141" y="1989024"/>
              <a:ext cx="1729156" cy="51463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62600" y="2846469"/>
            <a:ext cx="234455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Best</a:t>
            </a:r>
            <a:r>
              <a:rPr sz="1800" b="0" spc="-55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 </a:t>
            </a:r>
            <a:r>
              <a:rPr sz="18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Practices</a:t>
            </a:r>
            <a:r>
              <a:rPr sz="1800" b="0" spc="-5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 </a:t>
            </a:r>
            <a:r>
              <a:rPr sz="1800" b="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for</a:t>
            </a:r>
            <a:r>
              <a:rPr sz="1800" b="0" spc="-5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 </a:t>
            </a:r>
            <a:r>
              <a:rPr lang="en-US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A</a:t>
            </a:r>
            <a:r>
              <a:rPr sz="18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gent</a:t>
            </a:r>
            <a:r>
              <a:rPr lang="en-US" sz="18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s</a:t>
            </a:r>
            <a:endParaRPr sz="1800" dirty="0"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1118" y="264193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1" y="2567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Working</a:t>
            </a:r>
            <a:r>
              <a:rPr spc="1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with</a:t>
            </a:r>
            <a:r>
              <a:rPr spc="2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the</a:t>
            </a:r>
            <a:r>
              <a:rPr spc="2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2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S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earch</a:t>
            </a:r>
            <a:r>
              <a:rPr spc="2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</a:t>
            </a:r>
            <a:r>
              <a:rPr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esults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086" y="478275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1000" y="1192137"/>
            <a:ext cx="2990750" cy="3241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2875">
              <a:lnSpc>
                <a:spcPct val="116100"/>
              </a:lnSpc>
              <a:spcBef>
                <a:spcPts val="100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Flight</a:t>
            </a:r>
            <a:r>
              <a:rPr sz="12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results</a:t>
            </a:r>
            <a:r>
              <a:rPr sz="12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2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available</a:t>
            </a:r>
            <a:r>
              <a:rPr sz="12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sources</a:t>
            </a:r>
            <a:r>
              <a:rPr sz="12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 displayed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after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search.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20320">
              <a:lnSpc>
                <a:spcPct val="116100"/>
              </a:lnSpc>
              <a:spcBef>
                <a:spcPts val="5"/>
              </a:spcBef>
            </a:pP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may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use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different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ﬁlters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narrow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list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down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precise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options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that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suit</a:t>
            </a:r>
            <a:r>
              <a:rPr sz="12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2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client’s</a:t>
            </a:r>
            <a:r>
              <a:rPr sz="12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request.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ct val="116100"/>
              </a:lnSpc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information,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such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as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special</a:t>
            </a:r>
            <a:r>
              <a:rPr sz="1200" spc="21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fares,</a:t>
            </a:r>
            <a:r>
              <a:rPr sz="1200" spc="21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preferences</a:t>
            </a:r>
            <a:r>
              <a:rPr sz="1200" spc="21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21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policy</a:t>
            </a:r>
            <a:r>
              <a:rPr sz="1200" spc="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applied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to the search if corporate account or traveler were specified.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14604">
              <a:lnSpc>
                <a:spcPct val="116100"/>
              </a:lnSpc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When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ready,</a:t>
            </a:r>
            <a:r>
              <a:rPr sz="12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</a:t>
            </a:r>
            <a:r>
              <a:rPr sz="12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navigate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straight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hotel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results,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without 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spending more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time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additional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searches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81400" y="1192137"/>
            <a:ext cx="5466150" cy="27592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1" y="2567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latin typeface="Aptos Display" panose="020B0004020202020204" pitchFamily="34" charset="0"/>
              </a:rPr>
              <a:t>Working</a:t>
            </a:r>
            <a:r>
              <a:rPr spc="15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with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the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lang="en-US" spc="20" dirty="0">
                <a:latin typeface="Aptos Display" panose="020B0004020202020204" pitchFamily="34" charset="0"/>
              </a:rPr>
              <a:t>S</a:t>
            </a:r>
            <a:r>
              <a:rPr dirty="0">
                <a:latin typeface="Aptos Display" panose="020B0004020202020204" pitchFamily="34" charset="0"/>
              </a:rPr>
              <a:t>earch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lang="en-US" spc="-10" dirty="0">
                <a:latin typeface="Aptos Display" panose="020B0004020202020204" pitchFamily="34" charset="0"/>
              </a:rPr>
              <a:t>R</a:t>
            </a:r>
            <a:r>
              <a:rPr spc="-10" dirty="0">
                <a:latin typeface="Aptos Display" panose="020B0004020202020204" pitchFamily="34" charset="0"/>
              </a:rPr>
              <a:t>esults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086" y="478275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28600" y="1079800"/>
            <a:ext cx="3048000" cy="2795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 each flight result the platform will display the lowest fare at the main result page.</a:t>
            </a: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</a:b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</a:b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However, if a higher price or brand is required, you can always use ‘</a:t>
            </a:r>
            <a:r>
              <a:rPr sz="12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Additional pricing options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’ to book it. Alternatively, ‘</a:t>
            </a:r>
            <a:r>
              <a:rPr sz="12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Check Availability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’ function will display the actual flight availability where you can hand pick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booking class by yourself.</a:t>
            </a: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71120">
              <a:lnSpc>
                <a:spcPct val="116100"/>
              </a:lnSpc>
              <a:spcBef>
                <a:spcPts val="5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Please note, the flight result page is the main area for working with different pricing options - this will not be available at the later stage in the trip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8650" y="1079800"/>
            <a:ext cx="5192950" cy="3195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689DD-9882-8348-ACA7-344540992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5329268-FA66-A6FB-31A7-0B58DB4E9E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13651" y="2567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latin typeface="Aptos Display" panose="020B0004020202020204" pitchFamily="34" charset="0"/>
              </a:rPr>
              <a:t>Working</a:t>
            </a:r>
            <a:r>
              <a:rPr spc="15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with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the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lang="en-US" spc="20" dirty="0">
                <a:latin typeface="Aptos Display" panose="020B0004020202020204" pitchFamily="34" charset="0"/>
              </a:rPr>
              <a:t>S</a:t>
            </a:r>
            <a:r>
              <a:rPr dirty="0">
                <a:latin typeface="Aptos Display" panose="020B0004020202020204" pitchFamily="34" charset="0"/>
              </a:rPr>
              <a:t>earch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lang="en-US" spc="-10" dirty="0">
                <a:latin typeface="Aptos Display" panose="020B0004020202020204" pitchFamily="34" charset="0"/>
              </a:rPr>
              <a:t>R</a:t>
            </a:r>
            <a:r>
              <a:rPr spc="-10" dirty="0">
                <a:latin typeface="Aptos Display" panose="020B0004020202020204" pitchFamily="34" charset="0"/>
              </a:rPr>
              <a:t>esults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F373C140-A633-4870-18DB-089C769BFC6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086" y="4782756"/>
            <a:ext cx="329242" cy="327146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3A6A5C0C-E2BC-E74A-CB29-9696D84C8333}"/>
              </a:ext>
            </a:extLst>
          </p:cNvPr>
          <p:cNvSpPr txBox="1"/>
          <p:nvPr/>
        </p:nvSpPr>
        <p:spPr>
          <a:xfrm>
            <a:off x="228600" y="1079800"/>
            <a:ext cx="3048000" cy="2795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 each flight result the platform will display the lowest fare at the main result page.</a:t>
            </a: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</a:b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</a:b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However, if a higher price or brand is required, you can always use ‘</a:t>
            </a:r>
            <a:r>
              <a:rPr sz="12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Additional pricing options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’ to book it. Alternatively, ‘</a:t>
            </a:r>
            <a:r>
              <a:rPr sz="12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Check Availability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’ function will display the actual flight availability where you can hand pick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booking class by yourself.</a:t>
            </a: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71120">
              <a:lnSpc>
                <a:spcPct val="116100"/>
              </a:lnSpc>
              <a:spcBef>
                <a:spcPts val="5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Please note, the flight result page is the main area for working with different pricing options - this will not be available at the later stage in the trip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0317DF6C-A657-3C3E-253F-21B6722E62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8650" y="1079800"/>
            <a:ext cx="5192950" cy="3195674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9B4EE44D-B1F2-D6E7-C5E1-C2F2BE743A2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B401F1CE-4880-6FC2-AB40-0FE9F32E0B63}"/>
              </a:ext>
            </a:extLst>
          </p:cNvPr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5787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4955" y="361950"/>
            <a:ext cx="3514090" cy="39235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944880" marR="5080" indent="-932815">
              <a:lnSpc>
                <a:spcPts val="2850"/>
              </a:lnSpc>
              <a:spcBef>
                <a:spcPts val="220"/>
              </a:spcBef>
            </a:pP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Using</a:t>
            </a:r>
            <a:r>
              <a:rPr sz="2400" spc="3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3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P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rice</a:t>
            </a:r>
            <a:r>
              <a:rPr sz="2400" spc="4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</a:t>
            </a:r>
            <a:r>
              <a:rPr sz="2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ffer</a:t>
            </a:r>
            <a:r>
              <a:rPr sz="2400" spc="3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Mode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9561" y="4782506"/>
            <a:ext cx="329242" cy="3271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46928" y="971550"/>
            <a:ext cx="4583363" cy="374911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09649" y="1104873"/>
            <a:ext cx="3200351" cy="2795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‘</a:t>
            </a:r>
            <a:r>
              <a:rPr sz="12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Generate</a:t>
            </a:r>
            <a:r>
              <a:rPr sz="1200" spc="7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Price</a:t>
            </a:r>
            <a:r>
              <a:rPr sz="1200" spc="75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Offer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’</a:t>
            </a:r>
            <a:r>
              <a:rPr sz="12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button</a:t>
            </a:r>
            <a:r>
              <a:rPr sz="1200" spc="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200" spc="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every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result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page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2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in distinct yellow color.</a:t>
            </a:r>
            <a:b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</a:b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20320">
              <a:lnSpc>
                <a:spcPct val="116100"/>
              </a:lnSpc>
              <a:spcBef>
                <a:spcPts val="5"/>
              </a:spcBef>
            </a:pP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 Price Offer mode y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ou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may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edit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price,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time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limit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fare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rules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ﬁelds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amend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way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they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displayed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client.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16510">
              <a:lnSpc>
                <a:spcPct val="116100"/>
              </a:lnSpc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</a:t>
            </a:r>
            <a:r>
              <a:rPr sz="12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2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would</a:t>
            </a:r>
            <a:r>
              <a:rPr sz="12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like</a:t>
            </a:r>
            <a:r>
              <a:rPr sz="12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price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offer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to</a:t>
            </a:r>
            <a:r>
              <a:rPr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includ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 the entire itinerary with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(flights,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hotels,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cars,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rail),</a:t>
            </a:r>
            <a:r>
              <a:rPr lang="en-US"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we recommend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ing all the relevant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options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cart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use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price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offer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functionality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there.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99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2000" y="147687"/>
            <a:ext cx="191349" cy="6833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48118" y="147690"/>
            <a:ext cx="191355" cy="68332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13651" y="2567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337820">
              <a:lnSpc>
                <a:spcPct val="100000"/>
              </a:lnSpc>
              <a:spcBef>
                <a:spcPts val="100"/>
              </a:spcBef>
            </a:pPr>
            <a:r>
              <a:rPr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Don’t</a:t>
            </a:r>
            <a:r>
              <a:rPr spc="-7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7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orget</a:t>
            </a:r>
            <a:r>
              <a:rPr spc="-7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7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ther</a:t>
            </a:r>
            <a:r>
              <a:rPr spc="-7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P</a:t>
            </a:r>
            <a:r>
              <a:rPr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roducts!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66800" y="1090040"/>
            <a:ext cx="7086600" cy="42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Upsells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are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added</a:t>
            </a:r>
            <a:r>
              <a:rPr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cart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yet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offered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throughout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booking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process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-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reminded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hotels,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rail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ground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transportation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are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immediate</a:t>
            </a:r>
            <a:r>
              <a:rPr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2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booking: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5CEB8C-7F72-7383-739F-2B8145D92B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13" r="413" b="17901"/>
          <a:stretch>
            <a:fillRect/>
          </a:stretch>
        </p:blipFill>
        <p:spPr>
          <a:xfrm>
            <a:off x="2353746" y="1809750"/>
            <a:ext cx="4436506" cy="239990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1390" y="139809"/>
            <a:ext cx="3461219" cy="76424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59055" algn="ctr">
              <a:lnSpc>
                <a:spcPts val="2850"/>
              </a:lnSpc>
              <a:spcBef>
                <a:spcPts val="220"/>
              </a:spcBef>
            </a:pP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Adding</a:t>
            </a:r>
            <a:r>
              <a:rPr sz="2400" spc="3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3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M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eals,</a:t>
            </a:r>
            <a:r>
              <a:rPr sz="2400" spc="3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S</a:t>
            </a:r>
            <a:r>
              <a:rPr sz="2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eats 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and</a:t>
            </a:r>
            <a:r>
              <a:rPr sz="2400" spc="-8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2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</a:t>
            </a:r>
            <a:r>
              <a:rPr sz="2400" spc="-2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ptional</a:t>
            </a:r>
            <a:r>
              <a:rPr sz="24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S</a:t>
            </a:r>
            <a:r>
              <a:rPr sz="2400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ervices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9561" y="4782756"/>
            <a:ext cx="329242" cy="3271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7937" y="1113398"/>
            <a:ext cx="7348126" cy="17743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24725" y="3149798"/>
            <a:ext cx="6990715" cy="139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5570">
              <a:lnSpc>
                <a:spcPct val="116100"/>
              </a:lnSpc>
              <a:spcBef>
                <a:spcPts val="10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Additional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items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added/purchased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separately</a:t>
            </a:r>
            <a:r>
              <a:rPr sz="13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cart.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chargeable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items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system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create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EMD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line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pricing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GDS.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note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offered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items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might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differ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between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different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carriers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sources.</a:t>
            </a:r>
            <a:b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</a:b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ct val="116100"/>
              </a:lnSpc>
            </a:pPr>
            <a:r>
              <a:rPr sz="1300" spc="-40" dirty="0">
                <a:solidFill>
                  <a:srgbClr val="C0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3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: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carriers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allow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separate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baggage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purchase.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some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cases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price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including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baggage</a:t>
            </a:r>
            <a:r>
              <a:rPr sz="13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needs to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selected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result</a:t>
            </a:r>
            <a:r>
              <a:rPr sz="13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page.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3737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8400" y="287615"/>
            <a:ext cx="4584322" cy="39235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850900" marR="5080" indent="-838835">
              <a:lnSpc>
                <a:spcPts val="2850"/>
              </a:lnSpc>
              <a:spcBef>
                <a:spcPts val="220"/>
              </a:spcBef>
            </a:pPr>
            <a:r>
              <a:rPr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Adding</a:t>
            </a:r>
            <a:r>
              <a:rPr sz="2400" b="1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APIS</a:t>
            </a:r>
            <a:r>
              <a:rPr sz="2400" b="1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2400" b="1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24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FQTV </a:t>
            </a:r>
            <a:r>
              <a:rPr lang="en-US" sz="2400" b="1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I</a:t>
            </a:r>
            <a:r>
              <a:rPr sz="2400" b="1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cs typeface="Times New Roman"/>
              </a:rPr>
              <a:t>nformation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2786" y="4782756"/>
            <a:ext cx="329242" cy="32714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0849" y="1894225"/>
            <a:ext cx="8749030" cy="2773680"/>
            <a:chOff x="120849" y="1894225"/>
            <a:chExt cx="8749030" cy="27736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49" y="2076922"/>
              <a:ext cx="6597074" cy="2590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18375" y="1894225"/>
              <a:ext cx="4951124" cy="26822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42624" y="3988209"/>
              <a:ext cx="1052830" cy="234315"/>
            </a:xfrm>
            <a:custGeom>
              <a:avLst/>
              <a:gdLst/>
              <a:ahLst/>
              <a:cxnLst/>
              <a:rect l="l" t="t" r="r" b="b"/>
              <a:pathLst>
                <a:path w="1052829" h="234314">
                  <a:moveTo>
                    <a:pt x="0" y="233915"/>
                  </a:moveTo>
                  <a:lnTo>
                    <a:pt x="1052742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2667" y="3907726"/>
              <a:ext cx="220535" cy="16096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96223" y="1070358"/>
            <a:ext cx="7759550" cy="66883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APIS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requirements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prompted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by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according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carrier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requirements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ticket.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case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traveler’s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proﬁle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contains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APIS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info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was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used,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ask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it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again.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If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details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were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present,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or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partial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APIS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info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was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proﬁle,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prompted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missing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details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cart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: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7487" y="4792850"/>
            <a:ext cx="1037472" cy="30694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1152" y="252437"/>
            <a:ext cx="34016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Adding/</a:t>
            </a:r>
            <a:r>
              <a:rPr spc="6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6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hanging</a:t>
            </a:r>
            <a:r>
              <a:rPr spc="7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spc="-2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FOP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11" y="4782756"/>
            <a:ext cx="329242" cy="32714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429825" y="1135295"/>
            <a:ext cx="5629275" cy="3461385"/>
            <a:chOff x="3429825" y="1135295"/>
            <a:chExt cx="5629275" cy="346138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9825" y="1135295"/>
              <a:ext cx="5628976" cy="9789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4373" y="1924550"/>
              <a:ext cx="3674875" cy="26719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7862" y="1254901"/>
            <a:ext cx="4796253" cy="348242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225298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Default</a:t>
            </a:r>
            <a:r>
              <a:rPr sz="1300" spc="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FOP</a:t>
            </a:r>
            <a:r>
              <a:rPr sz="1300" spc="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applied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in the trip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according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TMC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and/or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settings.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13970">
              <a:lnSpc>
                <a:spcPts val="1650"/>
              </a:lnSpc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agent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always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have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option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override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change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original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FOP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attributed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trip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choose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use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Invoice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(depending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supplier)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or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credit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card.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Pre-set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TMC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credit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cards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selection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as well as </a:t>
            </a:r>
            <a:r>
              <a:rPr lang="en-US" sz="13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traveller’s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personal cards (if present in the </a:t>
            </a:r>
            <a:r>
              <a:rPr lang="en-US" sz="13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traveller’s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profile)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Otherwise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CC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details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manually;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304800">
              <a:lnSpc>
                <a:spcPts val="1650"/>
              </a:lnSpc>
            </a:pPr>
            <a:r>
              <a:rPr sz="1300" spc="-40" dirty="0">
                <a:solidFill>
                  <a:srgbClr val="C0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3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:</a:t>
            </a:r>
            <a:r>
              <a:rPr sz="13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ability</a:t>
            </a:r>
            <a:r>
              <a:rPr sz="13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change</a:t>
            </a:r>
            <a:r>
              <a:rPr sz="13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FOP</a:t>
            </a:r>
            <a:r>
              <a:rPr sz="13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</a:t>
            </a:r>
            <a:r>
              <a:rPr sz="13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agents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by default;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 online users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it is dependent on a specific permission under roles.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7862" y="4792850"/>
            <a:ext cx="1037472" cy="3069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1" y="2567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130935">
              <a:lnSpc>
                <a:spcPct val="100000"/>
              </a:lnSpc>
              <a:spcBef>
                <a:spcPts val="100"/>
              </a:spcBef>
            </a:pPr>
            <a:r>
              <a:rPr spc="-30" dirty="0">
                <a:latin typeface="Aptos Display" panose="020B0004020202020204" pitchFamily="34" charset="0"/>
              </a:rPr>
              <a:t>Vendor</a:t>
            </a:r>
            <a:r>
              <a:rPr spc="-90" dirty="0">
                <a:latin typeface="Aptos Display" panose="020B0004020202020204" pitchFamily="34" charset="0"/>
              </a:rPr>
              <a:t> </a:t>
            </a:r>
            <a:r>
              <a:rPr spc="-40" dirty="0">
                <a:latin typeface="Aptos Display" panose="020B0004020202020204" pitchFamily="34" charset="0"/>
              </a:rPr>
              <a:t>Remarks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1186" y="4782756"/>
            <a:ext cx="329242" cy="3271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0" y="1058162"/>
            <a:ext cx="6006058" cy="361311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3400" y="1058162"/>
            <a:ext cx="2125980" cy="306789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Vendor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remarks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4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appear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under</a:t>
            </a:r>
            <a:r>
              <a:rPr sz="14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‘Notepad’</a:t>
            </a:r>
            <a:r>
              <a:rPr sz="14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</a:t>
            </a:r>
            <a:r>
              <a:rPr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top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left</a:t>
            </a:r>
            <a:r>
              <a:rPr sz="14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corner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trip.</a:t>
            </a:r>
            <a:r>
              <a:rPr sz="14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4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</a:t>
            </a:r>
            <a:r>
              <a:rPr sz="14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</a:t>
            </a:r>
            <a:r>
              <a:rPr sz="14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lang="en-US" sz="1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reminder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4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yourself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400" spc="1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pop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up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certain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date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time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display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remark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 you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95250">
              <a:lnSpc>
                <a:spcPts val="1650"/>
              </a:lnSpc>
            </a:pPr>
            <a:r>
              <a:rPr sz="1400" spc="-40" dirty="0">
                <a:solidFill>
                  <a:srgbClr val="C0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:</a:t>
            </a:r>
            <a:r>
              <a:rPr sz="1400" spc="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4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note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system</a:t>
            </a:r>
            <a:r>
              <a:rPr sz="14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does</a:t>
            </a:r>
            <a:r>
              <a:rPr sz="1400" spc="1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automatically</a:t>
            </a:r>
            <a:r>
              <a:rPr sz="1400" spc="16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update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client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time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limit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based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vendor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remark.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This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action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need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done</a:t>
            </a:r>
            <a:r>
              <a:rPr sz="14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manually</a:t>
            </a:r>
            <a:r>
              <a:rPr lang="en-US"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9937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2" y="57262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48514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T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icket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ing</a:t>
            </a:r>
            <a:r>
              <a:rPr spc="7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and</a:t>
            </a:r>
            <a:r>
              <a:rPr spc="7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7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</a:t>
            </a:r>
            <a:r>
              <a:rPr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nvoic</a:t>
            </a:r>
            <a:r>
              <a:rPr lang="en-US" spc="-1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ing</a:t>
            </a:r>
            <a:endParaRPr spc="-1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1136" y="4782506"/>
            <a:ext cx="329242" cy="32714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124200" y="1099256"/>
            <a:ext cx="5931535" cy="3594100"/>
            <a:chOff x="3081900" y="962646"/>
            <a:chExt cx="5931535" cy="35941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1900" y="962646"/>
              <a:ext cx="4913774" cy="243222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750" y="2654950"/>
              <a:ext cx="4821150" cy="19012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04800" y="1037913"/>
            <a:ext cx="2654135" cy="339926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152400">
              <a:lnSpc>
                <a:spcPts val="1650"/>
              </a:lnSpc>
              <a:spcBef>
                <a:spcPts val="180"/>
              </a:spcBef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When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ready</a:t>
            </a:r>
            <a:r>
              <a:rPr sz="12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purchase</a:t>
            </a:r>
            <a:r>
              <a:rPr sz="12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products,</a:t>
            </a:r>
            <a:r>
              <a:rPr sz="1200" spc="1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select</a:t>
            </a:r>
            <a:r>
              <a:rPr sz="1200" spc="1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quotes</a:t>
            </a:r>
            <a:r>
              <a:rPr sz="1200" spc="1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head</a:t>
            </a:r>
            <a:r>
              <a:rPr sz="12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lang="en-US"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lang="en-US" sz="12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checkout.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Checkout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process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include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and TMC</a:t>
            </a:r>
            <a:r>
              <a:rPr sz="1200" spc="2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reference</a:t>
            </a:r>
            <a:r>
              <a:rPr sz="1200" spc="2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ﬁelds</a:t>
            </a:r>
            <a:r>
              <a:rPr sz="1200" spc="2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approval</a:t>
            </a:r>
            <a:r>
              <a:rPr sz="12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flow</a:t>
            </a:r>
            <a:r>
              <a:rPr sz="1200" spc="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(if</a:t>
            </a:r>
            <a:r>
              <a:rPr sz="1200" spc="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applied)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328295">
              <a:lnSpc>
                <a:spcPts val="1650"/>
              </a:lnSpc>
            </a:pP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addition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,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relevant</a:t>
            </a:r>
            <a:r>
              <a:rPr sz="12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PNR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remarks</a:t>
            </a:r>
            <a:r>
              <a:rPr sz="12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added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PNR</a:t>
            </a:r>
            <a:r>
              <a:rPr sz="1200" spc="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prior</a:t>
            </a:r>
            <a:r>
              <a:rPr sz="12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ticketing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473709">
              <a:lnSpc>
                <a:spcPts val="1650"/>
              </a:lnSpc>
            </a:pPr>
            <a:r>
              <a:rPr sz="1200" spc="-40" dirty="0">
                <a:solidFill>
                  <a:srgbClr val="C0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2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:</a:t>
            </a:r>
            <a:r>
              <a:rPr sz="1200" spc="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2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non-GDS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content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issued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automatically;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98425">
              <a:lnSpc>
                <a:spcPts val="1650"/>
              </a:lnSpc>
            </a:pP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GDS</a:t>
            </a:r>
            <a:r>
              <a:rPr sz="1200" spc="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tickets</a:t>
            </a:r>
            <a:r>
              <a:rPr sz="1200" spc="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5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issued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according</a:t>
            </a:r>
            <a:r>
              <a:rPr sz="12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2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TMC</a:t>
            </a:r>
            <a:r>
              <a:rPr sz="12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settings</a:t>
            </a:r>
            <a:r>
              <a:rPr lang="en-US" sz="1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10825"/>
            <a:ext cx="9144000" cy="433070"/>
            <a:chOff x="0" y="4710825"/>
            <a:chExt cx="9144000" cy="433070"/>
          </a:xfrm>
        </p:grpSpPr>
        <p:sp>
          <p:nvSpPr>
            <p:cNvPr id="3" name="object 3"/>
            <p:cNvSpPr/>
            <p:nvPr/>
          </p:nvSpPr>
          <p:spPr>
            <a:xfrm>
              <a:off x="0" y="4748925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7"/>
              <a:ext cx="1275656" cy="25673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710825"/>
              <a:ext cx="9143999" cy="4326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4748925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75601" y="153552"/>
            <a:ext cx="191355" cy="6716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10993" y="147690"/>
            <a:ext cx="191355" cy="683323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752067" y="277612"/>
            <a:ext cx="152357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0" dirty="0">
                <a:latin typeface="Aptos Display" panose="020B0004020202020204" pitchFamily="34" charset="0"/>
              </a:rPr>
              <a:t>Welcome!</a:t>
            </a: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8111" y="4782756"/>
            <a:ext cx="329242" cy="32714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403306" y="1365160"/>
            <a:ext cx="622109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Atriis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one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stop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shop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travelers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need.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Book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flights,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hotels,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rail,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car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rentals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other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GDS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directly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suppliers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;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manage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online</a:t>
            </a:r>
            <a:r>
              <a:rPr sz="14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offline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bookings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4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one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system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follow</a:t>
            </a:r>
            <a:r>
              <a:rPr sz="14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up </a:t>
            </a:r>
            <a:r>
              <a:rPr lang="en-US"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400" spc="1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reservations</a:t>
            </a:r>
            <a:r>
              <a:rPr sz="1400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400" spc="1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400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monitor.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17898" y="3320686"/>
            <a:ext cx="6391910" cy="5000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9644" marR="5080" indent="-957580">
              <a:lnSpc>
                <a:spcPct val="116100"/>
              </a:lnSpc>
              <a:spcBef>
                <a:spcPts val="10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Below you will ﬁnd our best practices and recommendations for taking the best out of the platform and creating fast, efficient and clear workflow.</a:t>
            </a:r>
          </a:p>
        </p:txBody>
      </p:sp>
      <p:sp>
        <p:nvSpPr>
          <p:cNvPr id="14" name="object 14"/>
          <p:cNvSpPr/>
          <p:nvPr/>
        </p:nvSpPr>
        <p:spPr>
          <a:xfrm flipV="1">
            <a:off x="3813966" y="2915307"/>
            <a:ext cx="1516068" cy="45719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0849" y="4792850"/>
            <a:ext cx="1037472" cy="30694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7000" y="305047"/>
            <a:ext cx="4138930" cy="39235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5270" marR="5080" indent="-243204" algn="ctr">
              <a:lnSpc>
                <a:spcPts val="2850"/>
              </a:lnSpc>
              <a:spcBef>
                <a:spcPts val="220"/>
              </a:spcBef>
            </a:pPr>
            <a:r>
              <a:rPr lang="en-US" sz="2400" dirty="0">
                <a:latin typeface="Aptos Display" panose="020B0004020202020204" pitchFamily="34" charset="0"/>
              </a:rPr>
              <a:t>B</a:t>
            </a:r>
            <a:r>
              <a:rPr sz="2400" dirty="0">
                <a:latin typeface="Aptos Display" panose="020B0004020202020204" pitchFamily="34" charset="0"/>
              </a:rPr>
              <a:t>ook</a:t>
            </a:r>
            <a:r>
              <a:rPr lang="en-US" sz="2400" dirty="0">
                <a:latin typeface="Aptos Display" panose="020B0004020202020204" pitchFamily="34" charset="0"/>
              </a:rPr>
              <a:t>ing</a:t>
            </a:r>
            <a:r>
              <a:rPr sz="2400" dirty="0">
                <a:latin typeface="Aptos Display" panose="020B0004020202020204" pitchFamily="34" charset="0"/>
              </a:rPr>
              <a:t> </a:t>
            </a:r>
            <a:r>
              <a:rPr lang="en-US" sz="2400" dirty="0">
                <a:latin typeface="Aptos Display" panose="020B0004020202020204" pitchFamily="34" charset="0"/>
              </a:rPr>
              <a:t>for Multiple </a:t>
            </a:r>
            <a:r>
              <a:rPr lang="en-US" sz="2400" spc="-10" dirty="0" err="1">
                <a:latin typeface="Aptos Display" panose="020B0004020202020204" pitchFamily="34" charset="0"/>
              </a:rPr>
              <a:t>T</a:t>
            </a:r>
            <a:r>
              <a:rPr sz="2400" spc="-10" dirty="0" err="1">
                <a:latin typeface="Aptos Display" panose="020B0004020202020204" pitchFamily="34" charset="0"/>
              </a:rPr>
              <a:t>ravel</a:t>
            </a:r>
            <a:r>
              <a:rPr lang="en-US" sz="2400" spc="-10" dirty="0" err="1">
                <a:latin typeface="Aptos Display" panose="020B0004020202020204" pitchFamily="34" charset="0"/>
              </a:rPr>
              <a:t>l</a:t>
            </a:r>
            <a:r>
              <a:rPr sz="2400" spc="-10" dirty="0" err="1">
                <a:latin typeface="Aptos Display" panose="020B0004020202020204" pitchFamily="34" charset="0"/>
              </a:rPr>
              <a:t>er</a:t>
            </a:r>
            <a:r>
              <a:rPr lang="en-US" sz="2400" spc="-10" dirty="0" err="1">
                <a:latin typeface="Aptos Display" panose="020B0004020202020204" pitchFamily="34" charset="0"/>
              </a:rPr>
              <a:t>s</a:t>
            </a:r>
            <a:r>
              <a:rPr sz="2400" spc="-10" dirty="0">
                <a:latin typeface="Aptos Display" panose="020B0004020202020204" pitchFamily="34" charset="0"/>
              </a:rPr>
              <a:t>?</a:t>
            </a:r>
            <a:endParaRPr sz="2400" dirty="0">
              <a:latin typeface="Aptos Display" panose="020B00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36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6650" y="1131400"/>
            <a:ext cx="3286125" cy="3031023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general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supports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bookings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up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5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travelers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trip.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can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select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number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travelers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add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their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details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using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proﬁle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icon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at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top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of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or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‘Travelers’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ﬁeld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at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bottom.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88265">
              <a:lnSpc>
                <a:spcPts val="1650"/>
              </a:lnSpc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However,</a:t>
            </a:r>
            <a:r>
              <a:rPr sz="13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travelers</a:t>
            </a:r>
            <a:r>
              <a:rPr sz="13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we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recommend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use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one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per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to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allow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separate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FOP,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invoicing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possible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 flexibility for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changes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future.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331470">
              <a:lnSpc>
                <a:spcPts val="1650"/>
              </a:lnSpc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case</a:t>
            </a:r>
            <a:r>
              <a:rPr sz="13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several</a:t>
            </a:r>
            <a:r>
              <a:rPr sz="13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travelers</a:t>
            </a:r>
            <a:r>
              <a:rPr sz="1300" spc="2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have</a:t>
            </a:r>
            <a:r>
              <a:rPr sz="13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latin typeface="Aptos Display" panose="020B0004020202020204" pitchFamily="34" charset="0"/>
                <a:cs typeface="Times New Roman"/>
              </a:rPr>
              <a:t>same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arrangements,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use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‘Copy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Trip’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functionality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make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process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faster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8600" y="1131400"/>
            <a:ext cx="4609523" cy="34431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062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8389" y="116314"/>
            <a:ext cx="4432935" cy="76424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176530" algn="ctr">
              <a:lnSpc>
                <a:spcPts val="2850"/>
              </a:lnSpc>
              <a:spcBef>
                <a:spcPts val="220"/>
              </a:spcBef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W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hy</a:t>
            </a:r>
            <a:r>
              <a:rPr sz="2400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nline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Travel</a:t>
            </a:r>
            <a:r>
              <a:rPr sz="2400" spc="-2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2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equest</a:t>
            </a:r>
            <a:r>
              <a:rPr sz="2400" spc="-2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sz="2400" spc="3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is 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a</a:t>
            </a:r>
            <a:r>
              <a:rPr sz="2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G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reat</a:t>
            </a:r>
            <a:r>
              <a:rPr sz="2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Feature</a:t>
            </a:r>
            <a:r>
              <a:rPr sz="2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for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an</a:t>
            </a:r>
            <a:r>
              <a:rPr sz="2400" spc="-5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400" spc="-2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A</a:t>
            </a:r>
            <a:r>
              <a:rPr sz="2400" spc="-2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gent?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3850" y="880562"/>
            <a:ext cx="4432935" cy="674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Does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account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have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  <a:spcBef>
                <a:spcPts val="65"/>
              </a:spcBef>
              <a:tabLst>
                <a:tab pos="3241675" algn="l"/>
              </a:tabLst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online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access,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but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prefers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request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	Traveler’s</a:t>
            </a:r>
            <a:r>
              <a:rPr sz="13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view: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agent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do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work?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3850" y="1718763"/>
            <a:ext cx="2865120" cy="2830968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572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Encourage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client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ﬁll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‘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Request’</a:t>
            </a:r>
            <a:r>
              <a:rPr sz="13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form</a:t>
            </a:r>
            <a:r>
              <a:rPr sz="13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it</a:t>
            </a:r>
            <a:r>
              <a:rPr sz="1300" spc="8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make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handling</a:t>
            </a:r>
            <a:r>
              <a:rPr sz="13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process</a:t>
            </a:r>
            <a:r>
              <a:rPr sz="13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much more efficient for yourself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;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Process</a:t>
            </a:r>
            <a:r>
              <a:rPr sz="1300" spc="20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20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online</a:t>
            </a:r>
            <a:r>
              <a:rPr sz="1300" spc="20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request</a:t>
            </a:r>
            <a:r>
              <a:rPr sz="1300" spc="20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either</a:t>
            </a:r>
            <a:r>
              <a:rPr sz="1300" spc="20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or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open</a:t>
            </a:r>
            <a:r>
              <a:rPr sz="13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directly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inbox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simply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click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‘Search</a:t>
            </a:r>
            <a:r>
              <a:rPr sz="13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Online’.</a:t>
            </a:r>
            <a:r>
              <a:rPr sz="13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consider</a:t>
            </a:r>
            <a:r>
              <a:rPr sz="1300" spc="1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300" spc="1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settings</a:t>
            </a:r>
            <a:r>
              <a:rPr sz="1300" spc="1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client’s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preferences.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thing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need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pay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attention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the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free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text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comments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coming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traveler.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23864" y="1480728"/>
            <a:ext cx="2526922" cy="31153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05600" y="1111586"/>
            <a:ext cx="100838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Agent’s</a:t>
            </a:r>
            <a:r>
              <a:rPr sz="1300" spc="-6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view: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812FDD-BD4B-7A7E-30EC-C5B5B9753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2496" y="1468553"/>
            <a:ext cx="2293620" cy="9972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0EA574-9E03-BB9E-4266-006FCC5929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2495018"/>
            <a:ext cx="2293620" cy="21183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5601" y="4792767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966122" cy="4748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0991" y="1965175"/>
              <a:ext cx="1729156" cy="5146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998493" y="2846469"/>
            <a:ext cx="164338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600" b="0" spc="-35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Post-</a:t>
            </a:r>
            <a:r>
              <a:rPr sz="1600" b="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sale</a:t>
            </a:r>
            <a:r>
              <a:rPr sz="1600" b="0" spc="15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 </a:t>
            </a:r>
            <a:r>
              <a:rPr sz="16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services</a:t>
            </a:r>
            <a:endParaRPr sz="1600" dirty="0"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1118" y="264193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5392" y="261534"/>
            <a:ext cx="3914008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ptos Display" panose="020B0004020202020204" pitchFamily="34" charset="0"/>
              </a:rPr>
              <a:t>Retrieving</a:t>
            </a:r>
            <a:r>
              <a:rPr lang="en-US" dirty="0">
                <a:latin typeface="Aptos Display" panose="020B0004020202020204" pitchFamily="34" charset="0"/>
              </a:rPr>
              <a:t> an E</a:t>
            </a:r>
            <a:r>
              <a:rPr dirty="0">
                <a:latin typeface="Aptos Display" panose="020B0004020202020204" pitchFamily="34" charset="0"/>
              </a:rPr>
              <a:t>xisting</a:t>
            </a:r>
            <a:r>
              <a:rPr spc="85" dirty="0">
                <a:latin typeface="Aptos Display" panose="020B0004020202020204" pitchFamily="34" charset="0"/>
              </a:rPr>
              <a:t> </a:t>
            </a:r>
            <a:r>
              <a:rPr lang="en-US" spc="-25" dirty="0">
                <a:latin typeface="Aptos Display" panose="020B0004020202020204" pitchFamily="34" charset="0"/>
              </a:rPr>
              <a:t>T</a:t>
            </a:r>
            <a:r>
              <a:rPr spc="-25" dirty="0">
                <a:latin typeface="Aptos Display" panose="020B0004020202020204" pitchFamily="34" charset="0"/>
              </a:rPr>
              <a:t>rip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3434" y="1240981"/>
            <a:ext cx="2477135" cy="346703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152400" algn="just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team’s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trips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always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visible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monitor;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229870">
              <a:lnSpc>
                <a:spcPts val="1650"/>
              </a:lnSpc>
            </a:pP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any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TMC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by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using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search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ﬁeld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top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screen;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ancelled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expired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trips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hidden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booking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monitor,</a:t>
            </a:r>
            <a:r>
              <a:rPr sz="13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but</a:t>
            </a:r>
            <a:r>
              <a:rPr sz="13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we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keep</a:t>
            </a:r>
            <a:r>
              <a:rPr sz="13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them</a:t>
            </a:r>
            <a:r>
              <a:rPr sz="1300" spc="5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system.</a:t>
            </a:r>
            <a:r>
              <a:rPr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hen</a:t>
            </a:r>
            <a:r>
              <a:rPr 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searching for a cancelled trip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,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all you need to do is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open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ﬁlters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tick</a:t>
            </a:r>
            <a:r>
              <a:rPr sz="13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checkbox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show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cancelled</a:t>
            </a:r>
            <a:r>
              <a:rPr sz="13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expired</a:t>
            </a:r>
            <a:r>
              <a:rPr sz="1300" spc="18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quotes</a:t>
            </a:r>
            <a:r>
              <a:rPr lang="en-US" sz="13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3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0698" y="1240981"/>
            <a:ext cx="5889350" cy="29250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1" y="23818"/>
            <a:ext cx="4716696" cy="841844"/>
          </a:xfrm>
          <a:prstGeom prst="rect">
            <a:avLst/>
          </a:prstGeom>
        </p:spPr>
        <p:txBody>
          <a:bodyPr vert="horz" wrap="square" lIns="0" tIns="104785" rIns="0" bIns="0" rtlCol="0">
            <a:spAutoFit/>
          </a:bodyPr>
          <a:lstStyle/>
          <a:p>
            <a:pPr marL="1117600" marR="5080" indent="-922655">
              <a:lnSpc>
                <a:spcPts val="2850"/>
              </a:lnSpc>
              <a:spcBef>
                <a:spcPts val="220"/>
              </a:spcBef>
            </a:pPr>
            <a:r>
              <a:rPr sz="2400" spc="-20" dirty="0">
                <a:latin typeface="Aptos Display" panose="020B0004020202020204" pitchFamily="34" charset="0"/>
              </a:rPr>
              <a:t>Which</a:t>
            </a:r>
            <a:r>
              <a:rPr sz="2400" spc="45" dirty="0">
                <a:latin typeface="Aptos Display" panose="020B0004020202020204" pitchFamily="34" charset="0"/>
              </a:rPr>
              <a:t> </a:t>
            </a:r>
            <a:r>
              <a:rPr lang="en-US" sz="2400" spc="45" dirty="0">
                <a:latin typeface="Aptos Display" panose="020B0004020202020204" pitchFamily="34" charset="0"/>
              </a:rPr>
              <a:t>C</a:t>
            </a:r>
            <a:r>
              <a:rPr sz="2400" dirty="0">
                <a:latin typeface="Aptos Display" panose="020B0004020202020204" pitchFamily="34" charset="0"/>
              </a:rPr>
              <a:t>hanges</a:t>
            </a:r>
            <a:r>
              <a:rPr sz="2400" spc="50" dirty="0">
                <a:latin typeface="Aptos Display" panose="020B0004020202020204" pitchFamily="34" charset="0"/>
              </a:rPr>
              <a:t> </a:t>
            </a:r>
            <a:r>
              <a:rPr sz="2400" dirty="0">
                <a:latin typeface="Aptos Display" panose="020B0004020202020204" pitchFamily="34" charset="0"/>
              </a:rPr>
              <a:t>can</a:t>
            </a:r>
            <a:r>
              <a:rPr sz="2400" spc="45" dirty="0">
                <a:latin typeface="Aptos Display" panose="020B0004020202020204" pitchFamily="34" charset="0"/>
              </a:rPr>
              <a:t> </a:t>
            </a:r>
            <a:r>
              <a:rPr sz="2400" dirty="0">
                <a:latin typeface="Aptos Display" panose="020B0004020202020204" pitchFamily="34" charset="0"/>
              </a:rPr>
              <a:t>be</a:t>
            </a:r>
            <a:r>
              <a:rPr sz="2400" spc="50" dirty="0">
                <a:latin typeface="Aptos Display" panose="020B0004020202020204" pitchFamily="34" charset="0"/>
              </a:rPr>
              <a:t> </a:t>
            </a:r>
            <a:r>
              <a:rPr lang="en-US" sz="2400" spc="-45" dirty="0">
                <a:latin typeface="Aptos Display" panose="020B0004020202020204" pitchFamily="34" charset="0"/>
              </a:rPr>
              <a:t>P</a:t>
            </a:r>
            <a:r>
              <a:rPr sz="2400" spc="-45" dirty="0">
                <a:latin typeface="Aptos Display" panose="020B0004020202020204" pitchFamily="34" charset="0"/>
              </a:rPr>
              <a:t>erformed </a:t>
            </a:r>
            <a:r>
              <a:rPr sz="2400" dirty="0">
                <a:latin typeface="Aptos Display" panose="020B0004020202020204" pitchFamily="34" charset="0"/>
              </a:rPr>
              <a:t>on</a:t>
            </a:r>
            <a:r>
              <a:rPr sz="2400" spc="25" dirty="0">
                <a:latin typeface="Aptos Display" panose="020B0004020202020204" pitchFamily="34" charset="0"/>
              </a:rPr>
              <a:t> </a:t>
            </a:r>
            <a:r>
              <a:rPr lang="en-US" sz="2400" spc="25" dirty="0">
                <a:latin typeface="Aptos Display" panose="020B0004020202020204" pitchFamily="34" charset="0"/>
              </a:rPr>
              <a:t>F</a:t>
            </a:r>
            <a:r>
              <a:rPr sz="2400" dirty="0">
                <a:latin typeface="Aptos Display" panose="020B0004020202020204" pitchFamily="34" charset="0"/>
              </a:rPr>
              <a:t>light</a:t>
            </a:r>
            <a:r>
              <a:rPr sz="2400" spc="25" dirty="0">
                <a:latin typeface="Aptos Display" panose="020B0004020202020204" pitchFamily="34" charset="0"/>
              </a:rPr>
              <a:t> </a:t>
            </a:r>
            <a:r>
              <a:rPr lang="en-US" sz="2400" spc="-10" dirty="0">
                <a:latin typeface="Aptos Display" panose="020B0004020202020204" pitchFamily="34" charset="0"/>
              </a:rPr>
              <a:t>B</a:t>
            </a:r>
            <a:r>
              <a:rPr sz="2400" spc="-10" dirty="0">
                <a:latin typeface="Aptos Display" panose="020B0004020202020204" pitchFamily="34" charset="0"/>
              </a:rPr>
              <a:t>ookings?</a:t>
            </a:r>
            <a:endParaRPr sz="2400" dirty="0">
              <a:latin typeface="Aptos Display" panose="020B00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3CE641-7E9A-F98A-C336-A70EF6573050}"/>
              </a:ext>
            </a:extLst>
          </p:cNvPr>
          <p:cNvSpPr txBox="1"/>
          <p:nvPr/>
        </p:nvSpPr>
        <p:spPr>
          <a:xfrm>
            <a:off x="381000" y="4474729"/>
            <a:ext cx="834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ptos Display" panose="020B0004020202020204" pitchFamily="34" charset="0"/>
              </a:rPr>
              <a:t>*The functionality is not supported by the supplier</a:t>
            </a:r>
            <a:endParaRPr lang="en-IL" sz="1200" dirty="0">
              <a:latin typeface="Aptos Display" panose="020B00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A7E20F5-D163-AD4E-DD85-6E6D1C155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379170"/>
              </p:ext>
            </p:extLst>
          </p:nvPr>
        </p:nvGraphicFramePr>
        <p:xfrm>
          <a:off x="285747" y="1024197"/>
          <a:ext cx="8572504" cy="3308512"/>
        </p:xfrm>
        <a:graphic>
          <a:graphicData uri="http://schemas.openxmlformats.org/drawingml/2006/table">
            <a:tbl>
              <a:tblPr firstRow="1" bandRow="1"/>
              <a:tblGrid>
                <a:gridCol w="969064">
                  <a:extLst>
                    <a:ext uri="{9D8B030D-6E8A-4147-A177-3AD203B41FA5}">
                      <a16:colId xmlns:a16="http://schemas.microsoft.com/office/drawing/2014/main" val="3357694278"/>
                    </a:ext>
                  </a:extLst>
                </a:gridCol>
                <a:gridCol w="650189">
                  <a:extLst>
                    <a:ext uri="{9D8B030D-6E8A-4147-A177-3AD203B41FA5}">
                      <a16:colId xmlns:a16="http://schemas.microsoft.com/office/drawing/2014/main" val="38214700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697494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0424874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8190846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83602669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644578101"/>
                    </a:ext>
                  </a:extLst>
                </a:gridCol>
                <a:gridCol w="519309">
                  <a:extLst>
                    <a:ext uri="{9D8B030D-6E8A-4147-A177-3AD203B41FA5}">
                      <a16:colId xmlns:a16="http://schemas.microsoft.com/office/drawing/2014/main" val="548316082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86281810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000461750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94907183"/>
                    </a:ext>
                  </a:extLst>
                </a:gridCol>
                <a:gridCol w="565287">
                  <a:extLst>
                    <a:ext uri="{9D8B030D-6E8A-4147-A177-3AD203B41FA5}">
                      <a16:colId xmlns:a16="http://schemas.microsoft.com/office/drawing/2014/main" val="286915082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2277457171"/>
                    </a:ext>
                  </a:extLst>
                </a:gridCol>
                <a:gridCol w="577727">
                  <a:extLst>
                    <a:ext uri="{9D8B030D-6E8A-4147-A177-3AD203B41FA5}">
                      <a16:colId xmlns:a16="http://schemas.microsoft.com/office/drawing/2014/main" val="2776419297"/>
                    </a:ext>
                  </a:extLst>
                </a:gridCol>
              </a:tblGrid>
              <a:tr h="465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</a:t>
                      </a: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LH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AF/KL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IB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</a:t>
                      </a: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F</a:t>
                      </a: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usion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44803"/>
                  </a:ext>
                </a:extLst>
              </a:tr>
              <a:tr h="629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Changes for PNR on hold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220955"/>
                  </a:ext>
                </a:extLst>
              </a:tr>
              <a:tr h="1070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Standard exchange for ticketed PNR</a:t>
                      </a: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IL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upgrade to</a:t>
                      </a: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r>
                        <a:rPr lang="en-IL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higher booking class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650125"/>
                  </a:ext>
                </a:extLst>
              </a:tr>
              <a:tr h="1052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Exchange after departure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23678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01E95-2F8B-0BBD-EA1B-A5CDC86C3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647F58C-5711-48B1-ED15-26BD11B3BB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13651" y="23818"/>
            <a:ext cx="4716696" cy="841844"/>
          </a:xfrm>
          <a:prstGeom prst="rect">
            <a:avLst/>
          </a:prstGeom>
        </p:spPr>
        <p:txBody>
          <a:bodyPr vert="horz" wrap="square" lIns="0" tIns="104785" rIns="0" bIns="0" rtlCol="0">
            <a:spAutoFit/>
          </a:bodyPr>
          <a:lstStyle/>
          <a:p>
            <a:pPr marL="1117600" marR="5080" indent="-922655">
              <a:lnSpc>
                <a:spcPts val="2850"/>
              </a:lnSpc>
              <a:spcBef>
                <a:spcPts val="220"/>
              </a:spcBef>
            </a:pPr>
            <a:r>
              <a:rPr sz="2400" spc="-20" dirty="0">
                <a:latin typeface="Aptos Display" panose="020B0004020202020204" pitchFamily="34" charset="0"/>
              </a:rPr>
              <a:t>Which</a:t>
            </a:r>
            <a:r>
              <a:rPr sz="2400" spc="45" dirty="0">
                <a:latin typeface="Aptos Display" panose="020B0004020202020204" pitchFamily="34" charset="0"/>
              </a:rPr>
              <a:t> </a:t>
            </a:r>
            <a:r>
              <a:rPr lang="en-US" sz="2400" spc="45" dirty="0">
                <a:latin typeface="Aptos Display" panose="020B0004020202020204" pitchFamily="34" charset="0"/>
              </a:rPr>
              <a:t>C</a:t>
            </a:r>
            <a:r>
              <a:rPr sz="2400" dirty="0">
                <a:latin typeface="Aptos Display" panose="020B0004020202020204" pitchFamily="34" charset="0"/>
              </a:rPr>
              <a:t>hanges</a:t>
            </a:r>
            <a:r>
              <a:rPr sz="2400" spc="50" dirty="0">
                <a:latin typeface="Aptos Display" panose="020B0004020202020204" pitchFamily="34" charset="0"/>
              </a:rPr>
              <a:t> </a:t>
            </a:r>
            <a:r>
              <a:rPr sz="2400" dirty="0">
                <a:latin typeface="Aptos Display" panose="020B0004020202020204" pitchFamily="34" charset="0"/>
              </a:rPr>
              <a:t>can</a:t>
            </a:r>
            <a:r>
              <a:rPr sz="2400" spc="45" dirty="0">
                <a:latin typeface="Aptos Display" panose="020B0004020202020204" pitchFamily="34" charset="0"/>
              </a:rPr>
              <a:t> </a:t>
            </a:r>
            <a:r>
              <a:rPr sz="2400" dirty="0">
                <a:latin typeface="Aptos Display" panose="020B0004020202020204" pitchFamily="34" charset="0"/>
              </a:rPr>
              <a:t>be</a:t>
            </a:r>
            <a:r>
              <a:rPr sz="2400" spc="50" dirty="0">
                <a:latin typeface="Aptos Display" panose="020B0004020202020204" pitchFamily="34" charset="0"/>
              </a:rPr>
              <a:t> </a:t>
            </a:r>
            <a:r>
              <a:rPr lang="en-US" sz="2400" spc="-45" dirty="0">
                <a:latin typeface="Aptos Display" panose="020B0004020202020204" pitchFamily="34" charset="0"/>
              </a:rPr>
              <a:t>P</a:t>
            </a:r>
            <a:r>
              <a:rPr sz="2400" spc="-45" dirty="0">
                <a:latin typeface="Aptos Display" panose="020B0004020202020204" pitchFamily="34" charset="0"/>
              </a:rPr>
              <a:t>erformed </a:t>
            </a:r>
            <a:r>
              <a:rPr sz="2400" dirty="0">
                <a:latin typeface="Aptos Display" panose="020B0004020202020204" pitchFamily="34" charset="0"/>
              </a:rPr>
              <a:t>on</a:t>
            </a:r>
            <a:r>
              <a:rPr sz="2400" spc="25" dirty="0">
                <a:latin typeface="Aptos Display" panose="020B0004020202020204" pitchFamily="34" charset="0"/>
              </a:rPr>
              <a:t> </a:t>
            </a:r>
            <a:r>
              <a:rPr lang="en-US" sz="2400" spc="25" dirty="0">
                <a:latin typeface="Aptos Display" panose="020B0004020202020204" pitchFamily="34" charset="0"/>
              </a:rPr>
              <a:t>F</a:t>
            </a:r>
            <a:r>
              <a:rPr sz="2400" dirty="0">
                <a:latin typeface="Aptos Display" panose="020B0004020202020204" pitchFamily="34" charset="0"/>
              </a:rPr>
              <a:t>light</a:t>
            </a:r>
            <a:r>
              <a:rPr sz="2400" spc="25" dirty="0">
                <a:latin typeface="Aptos Display" panose="020B0004020202020204" pitchFamily="34" charset="0"/>
              </a:rPr>
              <a:t> </a:t>
            </a:r>
            <a:r>
              <a:rPr lang="en-US" sz="2400" spc="-10" dirty="0">
                <a:latin typeface="Aptos Display" panose="020B0004020202020204" pitchFamily="34" charset="0"/>
              </a:rPr>
              <a:t>B</a:t>
            </a:r>
            <a:r>
              <a:rPr sz="2400" spc="-10" dirty="0">
                <a:latin typeface="Aptos Display" panose="020B0004020202020204" pitchFamily="34" charset="0"/>
              </a:rPr>
              <a:t>ookings?</a:t>
            </a:r>
            <a:endParaRPr sz="2400" dirty="0">
              <a:latin typeface="Aptos Display" panose="020B0004020202020204" pitchFamily="34" charset="0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6EA517CF-1EFF-0AE2-73C0-922FF62724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2D3F00A8-FE76-1C15-65E7-A48D03ADCF0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61855A51-E7E5-6B96-8A54-80991F6296AC}"/>
              </a:ext>
            </a:extLst>
          </p:cNvPr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9702F-62D7-0090-56F0-5FFE269FF755}"/>
              </a:ext>
            </a:extLst>
          </p:cNvPr>
          <p:cNvSpPr txBox="1"/>
          <p:nvPr/>
        </p:nvSpPr>
        <p:spPr>
          <a:xfrm>
            <a:off x="381000" y="4474729"/>
            <a:ext cx="8343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 Display" panose="020B0004020202020204" pitchFamily="34" charset="0"/>
              </a:rPr>
              <a:t>*The functionality is not supported by the supplier</a:t>
            </a:r>
            <a:endParaRPr lang="en-IL" sz="1000" dirty="0">
              <a:latin typeface="Aptos Display" panose="020B00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CBABDA2-CDF6-FB5C-7E69-D8F5EE7EA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805685"/>
              </p:ext>
            </p:extLst>
          </p:nvPr>
        </p:nvGraphicFramePr>
        <p:xfrm>
          <a:off x="285747" y="1024197"/>
          <a:ext cx="8572504" cy="3310678"/>
        </p:xfrm>
        <a:graphic>
          <a:graphicData uri="http://schemas.openxmlformats.org/drawingml/2006/table">
            <a:tbl>
              <a:tblPr firstRow="1" bandRow="1"/>
              <a:tblGrid>
                <a:gridCol w="969064">
                  <a:extLst>
                    <a:ext uri="{9D8B030D-6E8A-4147-A177-3AD203B41FA5}">
                      <a16:colId xmlns:a16="http://schemas.microsoft.com/office/drawing/2014/main" val="3357694278"/>
                    </a:ext>
                  </a:extLst>
                </a:gridCol>
                <a:gridCol w="650189">
                  <a:extLst>
                    <a:ext uri="{9D8B030D-6E8A-4147-A177-3AD203B41FA5}">
                      <a16:colId xmlns:a16="http://schemas.microsoft.com/office/drawing/2014/main" val="382147003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697494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0424874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819084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83602669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644578101"/>
                    </a:ext>
                  </a:extLst>
                </a:gridCol>
                <a:gridCol w="519309">
                  <a:extLst>
                    <a:ext uri="{9D8B030D-6E8A-4147-A177-3AD203B41FA5}">
                      <a16:colId xmlns:a16="http://schemas.microsoft.com/office/drawing/2014/main" val="548316082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86281810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000461750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94907183"/>
                    </a:ext>
                  </a:extLst>
                </a:gridCol>
                <a:gridCol w="565287">
                  <a:extLst>
                    <a:ext uri="{9D8B030D-6E8A-4147-A177-3AD203B41FA5}">
                      <a16:colId xmlns:a16="http://schemas.microsoft.com/office/drawing/2014/main" val="286915082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2277457171"/>
                    </a:ext>
                  </a:extLst>
                </a:gridCol>
                <a:gridCol w="577727">
                  <a:extLst>
                    <a:ext uri="{9D8B030D-6E8A-4147-A177-3AD203B41FA5}">
                      <a16:colId xmlns:a16="http://schemas.microsoft.com/office/drawing/2014/main" val="2776419297"/>
                    </a:ext>
                  </a:extLst>
                </a:gridCol>
              </a:tblGrid>
              <a:tr h="465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</a:t>
                      </a: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LH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AF/KL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IB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</a:t>
                      </a: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F</a:t>
                      </a: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usion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44803"/>
                  </a:ext>
                </a:extLst>
              </a:tr>
              <a:tr h="629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More than one exchange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b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</a:b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Up to 3 per ticket</a:t>
                      </a: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b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</a:b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Up to 3 per ticket</a:t>
                      </a: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220955"/>
                  </a:ext>
                </a:extLst>
              </a:tr>
              <a:tr h="1070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 the route for ticketed PNR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650125"/>
                  </a:ext>
                </a:extLst>
              </a:tr>
              <a:tr h="1052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Multi-traveler/ Multi PTC/ Multi-segment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b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 traveller per trip</a:t>
                      </a: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All except multi PTC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PNR needs to be split first</a:t>
                      </a: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236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817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6407" y="246989"/>
            <a:ext cx="382206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ptos Display" panose="020B0004020202020204" pitchFamily="34" charset="0"/>
              </a:rPr>
              <a:t>How</a:t>
            </a:r>
            <a:r>
              <a:rPr spc="15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to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lang="en-US" spc="-10" dirty="0">
                <a:latin typeface="Aptos Display" panose="020B0004020202020204" pitchFamily="34" charset="0"/>
              </a:rPr>
              <a:t>H</a:t>
            </a:r>
            <a:r>
              <a:rPr spc="-10" dirty="0">
                <a:latin typeface="Aptos Display" panose="020B0004020202020204" pitchFamily="34" charset="0"/>
              </a:rPr>
              <a:t>andle</a:t>
            </a:r>
            <a:r>
              <a:rPr spc="20" dirty="0">
                <a:latin typeface="Aptos Display" panose="020B0004020202020204" pitchFamily="34" charset="0"/>
              </a:rPr>
              <a:t> </a:t>
            </a:r>
            <a:r>
              <a:rPr spc="-25" dirty="0">
                <a:latin typeface="Aptos Display" panose="020B0004020202020204" pitchFamily="34" charset="0"/>
              </a:rPr>
              <a:t>PNR</a:t>
            </a:r>
            <a:r>
              <a:rPr lang="en-US" spc="-25" dirty="0">
                <a:latin typeface="Aptos Display" panose="020B0004020202020204" pitchFamily="34" charset="0"/>
              </a:rPr>
              <a:t> S</a:t>
            </a:r>
            <a:r>
              <a:rPr lang="en-US" dirty="0">
                <a:latin typeface="Aptos Display" panose="020B0004020202020204" pitchFamily="34" charset="0"/>
              </a:rPr>
              <a:t>plit</a:t>
            </a:r>
            <a:r>
              <a:rPr spc="-25" dirty="0">
                <a:latin typeface="Aptos Display" panose="020B0004020202020204" pitchFamily="34" charset="0"/>
              </a:rPr>
              <a:t>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4925" y="1237012"/>
            <a:ext cx="7225030" cy="29617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Split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PNR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action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is only supported for LH Group Direct NDC and BA Direct NDC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W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hen the handling requires splitting the PNR for any GDS booking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300" spc="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follow</a:t>
            </a:r>
            <a:r>
              <a:rPr sz="1300" spc="8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below</a:t>
            </a:r>
            <a:r>
              <a:rPr sz="1300" spc="8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steps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: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469265" indent="-290195">
              <a:lnSpc>
                <a:spcPts val="1664"/>
              </a:lnSpc>
              <a:buChar char="-"/>
              <a:tabLst>
                <a:tab pos="469265" algn="l"/>
              </a:tabLst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Split</a:t>
            </a:r>
            <a:r>
              <a:rPr sz="1300" spc="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PNR</a:t>
            </a:r>
            <a:r>
              <a:rPr sz="1300" spc="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GDS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469265" indent="-290195">
              <a:lnSpc>
                <a:spcPts val="1650"/>
              </a:lnSpc>
              <a:buChar char="-"/>
              <a:tabLst>
                <a:tab pos="469265" algn="l"/>
              </a:tabLst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Import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new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PNR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into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new trip in the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platform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469265" indent="-290195">
              <a:lnSpc>
                <a:spcPts val="1664"/>
              </a:lnSpc>
              <a:buChar char="-"/>
              <a:tabLst>
                <a:tab pos="469265" algn="l"/>
              </a:tabLst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Sync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original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update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its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information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469900" marR="5080">
              <a:lnSpc>
                <a:spcPts val="1650"/>
              </a:lnSpc>
            </a:pP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For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LH</a:t>
            </a:r>
            <a:r>
              <a:rPr sz="13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NDC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and BA NDC</a:t>
            </a:r>
            <a:r>
              <a:rPr sz="13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PNRs t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his</a:t>
            </a:r>
            <a:r>
              <a:rPr sz="13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action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cart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case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there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ticket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issued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per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traveler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 and the PNR does not contain other products or suppliers.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469900" marR="23495">
              <a:lnSpc>
                <a:spcPts val="1650"/>
              </a:lnSpc>
            </a:pPr>
            <a:r>
              <a:rPr sz="1300" spc="-40" dirty="0">
                <a:solidFill>
                  <a:srgbClr val="FF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300" spc="-40" dirty="0">
                <a:latin typeface="Aptos Display" panose="020B0004020202020204" pitchFamily="34" charset="0"/>
                <a:cs typeface="Times New Roman"/>
              </a:rPr>
              <a:t>: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our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general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recommendation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use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one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per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corporate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travelers.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This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ensure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each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gets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option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use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separate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FOP,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travel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policies,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approval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flow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flexibility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change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ticket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when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needed.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2" y="71794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ptos Display" panose="020B0004020202020204" pitchFamily="34" charset="0"/>
              </a:rPr>
              <a:t>Sync</a:t>
            </a:r>
            <a:r>
              <a:rPr spc="5" dirty="0">
                <a:latin typeface="Aptos Display" panose="020B0004020202020204" pitchFamily="34" charset="0"/>
              </a:rPr>
              <a:t> </a:t>
            </a:r>
            <a:r>
              <a:rPr lang="en-US" spc="5" dirty="0">
                <a:latin typeface="Aptos Display" panose="020B0004020202020204" pitchFamily="34" charset="0"/>
              </a:rPr>
              <a:t>T</a:t>
            </a:r>
            <a:r>
              <a:rPr dirty="0">
                <a:latin typeface="Aptos Display" panose="020B0004020202020204" pitchFamily="34" charset="0"/>
              </a:rPr>
              <a:t>rip</a:t>
            </a:r>
            <a:r>
              <a:rPr spc="5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with</a:t>
            </a:r>
            <a:r>
              <a:rPr spc="5" dirty="0">
                <a:latin typeface="Aptos Display" panose="020B0004020202020204" pitchFamily="34" charset="0"/>
              </a:rPr>
              <a:t> </a:t>
            </a:r>
            <a:r>
              <a:rPr lang="en-US" spc="5" dirty="0">
                <a:latin typeface="Aptos Display" panose="020B0004020202020204" pitchFamily="34" charset="0"/>
              </a:rPr>
              <a:t>B</a:t>
            </a:r>
            <a:r>
              <a:rPr dirty="0">
                <a:latin typeface="Aptos Display" panose="020B0004020202020204" pitchFamily="34" charset="0"/>
              </a:rPr>
              <a:t>ooking</a:t>
            </a:r>
            <a:r>
              <a:rPr spc="5" dirty="0">
                <a:latin typeface="Aptos Display" panose="020B0004020202020204" pitchFamily="34" charset="0"/>
              </a:rPr>
              <a:t> </a:t>
            </a:r>
            <a:r>
              <a:rPr lang="en-US" spc="-10" dirty="0">
                <a:latin typeface="Aptos Display" panose="020B0004020202020204" pitchFamily="34" charset="0"/>
              </a:rPr>
              <a:t>S</a:t>
            </a:r>
            <a:r>
              <a:rPr spc="-10" dirty="0">
                <a:latin typeface="Aptos Display" panose="020B0004020202020204" pitchFamily="34" charset="0"/>
              </a:rPr>
              <a:t>ource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5413" y="1120962"/>
            <a:ext cx="7892774" cy="16947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sync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all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GDS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every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20" dirty="0">
                <a:latin typeface="Aptos Display" panose="020B0004020202020204" pitchFamily="34" charset="0"/>
                <a:cs typeface="Times New Roman"/>
              </a:rPr>
              <a:t>15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minutes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automatically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 (dependent on the admin settings).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case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change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has been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performed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and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would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like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immediately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latin typeface="Aptos Display" panose="020B0004020202020204" pitchFamily="34" charset="0"/>
                <a:cs typeface="Times New Roman"/>
              </a:rPr>
              <a:t>(for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sharing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itinerary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with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traveler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example),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use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one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following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options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in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cart: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47320" indent="-134620">
              <a:lnSpc>
                <a:spcPts val="1664"/>
              </a:lnSpc>
              <a:spcBef>
                <a:spcPts val="1570"/>
              </a:spcBef>
              <a:buChar char="*"/>
              <a:tabLst>
                <a:tab pos="147320" algn="l"/>
              </a:tabLst>
            </a:pPr>
            <a:r>
              <a:rPr sz="1300" b="1" dirty="0">
                <a:latin typeface="Aptos Display" panose="020B0004020202020204" pitchFamily="34" charset="0"/>
                <a:cs typeface="Times New Roman"/>
              </a:rPr>
              <a:t>Sync</a:t>
            </a:r>
            <a:r>
              <a:rPr sz="1300" b="1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b="1" dirty="0">
                <a:latin typeface="Aptos Display" panose="020B0004020202020204" pitchFamily="34" charset="0"/>
                <a:cs typeface="Times New Roman"/>
              </a:rPr>
              <a:t>itinerary</a:t>
            </a:r>
            <a:r>
              <a:rPr sz="1300" b="1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b="1" dirty="0"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300" b="1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-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retrieve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update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segment</a:t>
            </a:r>
            <a:r>
              <a:rPr sz="13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information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47320" indent="-134620">
              <a:lnSpc>
                <a:spcPts val="1664"/>
              </a:lnSpc>
              <a:buChar char="*"/>
              <a:tabLst>
                <a:tab pos="147320" algn="l"/>
              </a:tabLst>
            </a:pPr>
            <a:r>
              <a:rPr sz="1300" b="1" dirty="0">
                <a:latin typeface="Aptos Display" panose="020B0004020202020204" pitchFamily="34" charset="0"/>
                <a:cs typeface="Times New Roman"/>
              </a:rPr>
              <a:t>Sync</a:t>
            </a:r>
            <a:r>
              <a:rPr sz="1300" b="1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b="1" dirty="0">
                <a:latin typeface="Aptos Display" panose="020B0004020202020204" pitchFamily="34" charset="0"/>
                <a:cs typeface="Times New Roman"/>
              </a:rPr>
              <a:t>with</a:t>
            </a:r>
            <a:r>
              <a:rPr sz="1300" b="1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b="1" dirty="0">
                <a:latin typeface="Aptos Display" panose="020B0004020202020204" pitchFamily="34" charset="0"/>
                <a:cs typeface="Times New Roman"/>
              </a:rPr>
              <a:t>price</a:t>
            </a:r>
            <a:r>
              <a:rPr sz="1300" b="1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-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retrieve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update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segment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pricing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information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5412" y="2912400"/>
            <a:ext cx="7892775" cy="17689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09030-D204-4C95-0114-C8473C171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BF01C0F-AABF-6595-7762-E4B2D2FDDB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4602" y="221849"/>
            <a:ext cx="4716696" cy="469947"/>
          </a:xfrm>
          <a:prstGeom prst="rect">
            <a:avLst/>
          </a:prstGeom>
        </p:spPr>
        <p:txBody>
          <a:bodyPr vert="horz" wrap="square" lIns="0" tIns="104785" rIns="0" bIns="0" rtlCol="0">
            <a:spAutoFit/>
          </a:bodyPr>
          <a:lstStyle/>
          <a:p>
            <a:pPr marL="1117600" marR="5080" indent="-922655" algn="ctr">
              <a:lnSpc>
                <a:spcPts val="2850"/>
              </a:lnSpc>
              <a:spcBef>
                <a:spcPts val="220"/>
              </a:spcBef>
            </a:pPr>
            <a:r>
              <a:rPr lang="en-US" sz="2400" spc="-20" dirty="0">
                <a:latin typeface="Aptos Display" panose="020B0004020202020204" pitchFamily="34" charset="0"/>
              </a:rPr>
              <a:t>Post-Sale Capabilities</a:t>
            </a:r>
            <a:endParaRPr sz="2400" dirty="0">
              <a:latin typeface="Aptos Display" panose="020B0004020202020204" pitchFamily="34" charset="0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C90BE3C9-B9E8-AEE7-DE28-C27E6A25783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488CB3F1-1FB0-72A8-7DB6-C2FA2AC800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B1B4CB99-393E-9335-3FA5-E26FFC159EC3}"/>
              </a:ext>
            </a:extLst>
          </p:cNvPr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85566F-48B1-7322-EC59-27C567FA32AD}"/>
              </a:ext>
            </a:extLst>
          </p:cNvPr>
          <p:cNvSpPr txBox="1"/>
          <p:nvPr/>
        </p:nvSpPr>
        <p:spPr>
          <a:xfrm>
            <a:off x="381000" y="4474729"/>
            <a:ext cx="8343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 Display" panose="020B0004020202020204" pitchFamily="34" charset="0"/>
              </a:rPr>
              <a:t>*The functionality is not supported by the supplier</a:t>
            </a:r>
            <a:endParaRPr lang="en-IL" sz="1000" dirty="0">
              <a:latin typeface="Aptos Display" panose="020B00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286D5DD-4325-BCE9-F8A7-A80C18478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531415"/>
              </p:ext>
            </p:extLst>
          </p:nvPr>
        </p:nvGraphicFramePr>
        <p:xfrm>
          <a:off x="285748" y="868527"/>
          <a:ext cx="8572504" cy="3608975"/>
        </p:xfrm>
        <a:graphic>
          <a:graphicData uri="http://schemas.openxmlformats.org/drawingml/2006/table">
            <a:tbl>
              <a:tblPr firstRow="1" bandRow="1"/>
              <a:tblGrid>
                <a:gridCol w="969064">
                  <a:extLst>
                    <a:ext uri="{9D8B030D-6E8A-4147-A177-3AD203B41FA5}">
                      <a16:colId xmlns:a16="http://schemas.microsoft.com/office/drawing/2014/main" val="3357694278"/>
                    </a:ext>
                  </a:extLst>
                </a:gridCol>
                <a:gridCol w="650189">
                  <a:extLst>
                    <a:ext uri="{9D8B030D-6E8A-4147-A177-3AD203B41FA5}">
                      <a16:colId xmlns:a16="http://schemas.microsoft.com/office/drawing/2014/main" val="382147003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697494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0424874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819084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83602669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644578101"/>
                    </a:ext>
                  </a:extLst>
                </a:gridCol>
                <a:gridCol w="519309">
                  <a:extLst>
                    <a:ext uri="{9D8B030D-6E8A-4147-A177-3AD203B41FA5}">
                      <a16:colId xmlns:a16="http://schemas.microsoft.com/office/drawing/2014/main" val="548316082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86281810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000461750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94907183"/>
                    </a:ext>
                  </a:extLst>
                </a:gridCol>
                <a:gridCol w="565287">
                  <a:extLst>
                    <a:ext uri="{9D8B030D-6E8A-4147-A177-3AD203B41FA5}">
                      <a16:colId xmlns:a16="http://schemas.microsoft.com/office/drawing/2014/main" val="286915082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2277457171"/>
                    </a:ext>
                  </a:extLst>
                </a:gridCol>
                <a:gridCol w="577727">
                  <a:extLst>
                    <a:ext uri="{9D8B030D-6E8A-4147-A177-3AD203B41FA5}">
                      <a16:colId xmlns:a16="http://schemas.microsoft.com/office/drawing/2014/main" val="2776419297"/>
                    </a:ext>
                  </a:extLst>
                </a:gridCol>
              </a:tblGrid>
              <a:tr h="465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</a:t>
                      </a: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LH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AF/KL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IB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</a:t>
                      </a: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F</a:t>
                      </a: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usion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44803"/>
                  </a:ext>
                </a:extLst>
              </a:tr>
              <a:tr h="629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PNR (segment)  cancellation for full booking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TBU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220955"/>
                  </a:ext>
                </a:extLst>
              </a:tr>
              <a:tr h="862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Partial PNR cancellation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u="sng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For PNR on hold: </a:t>
                      </a:r>
                      <a:b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- cancel the entire quote and search again with updated search criteria</a:t>
                      </a:r>
                      <a:b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- use the “change” option to re-search and select different segments in the same PNR</a:t>
                      </a:r>
                      <a:b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u="sng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For ticketed PNR:</a:t>
                      </a:r>
                      <a:br>
                        <a:rPr lang="en-US" sz="1100" u="sng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Use the exchange functionality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650125"/>
                  </a:ext>
                </a:extLst>
              </a:tr>
              <a:tr h="1052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Ticket Void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b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</a:br>
                      <a:r>
                        <a:rPr lang="en-US" sz="8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To be performed directly on GDS and synced back to Atriis trip</a:t>
                      </a:r>
                      <a:endParaRPr lang="en-IL" sz="8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100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 hours after booking</a:t>
                      </a:r>
                      <a:endParaRPr lang="en-IL" sz="8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✅</a:t>
                      </a: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Auto voided with PNR cancellation before midnight on the day of ticketing</a:t>
                      </a: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236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055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D1A77-77AC-5151-3E47-919DD5C26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22AE87E-F549-E608-23B3-B587EAA3AA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8194" y="260266"/>
            <a:ext cx="4716696" cy="469947"/>
          </a:xfrm>
          <a:prstGeom prst="rect">
            <a:avLst/>
          </a:prstGeom>
        </p:spPr>
        <p:txBody>
          <a:bodyPr vert="horz" wrap="square" lIns="0" tIns="104785" rIns="0" bIns="0" rtlCol="0">
            <a:spAutoFit/>
          </a:bodyPr>
          <a:lstStyle/>
          <a:p>
            <a:pPr marL="1117600" marR="5080" indent="-922655" algn="ctr">
              <a:lnSpc>
                <a:spcPts val="2850"/>
              </a:lnSpc>
              <a:spcBef>
                <a:spcPts val="220"/>
              </a:spcBef>
            </a:pPr>
            <a:r>
              <a:rPr lang="en-US" sz="2400" spc="-20" dirty="0">
                <a:latin typeface="Aptos Display" panose="020B0004020202020204" pitchFamily="34" charset="0"/>
              </a:rPr>
              <a:t>Post-Sale Capabilities</a:t>
            </a:r>
            <a:endParaRPr sz="2400" dirty="0">
              <a:latin typeface="Aptos Display" panose="020B0004020202020204" pitchFamily="34" charset="0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6D534E6E-57E7-8307-4F33-E30331A8497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B5B7EFF4-55CB-9715-CC6A-EEE21719350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F892EA34-001D-5DAF-C933-AA42D8CC8AAE}"/>
              </a:ext>
            </a:extLst>
          </p:cNvPr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85E78-441E-C005-7AA6-A823BB069CF5}"/>
              </a:ext>
            </a:extLst>
          </p:cNvPr>
          <p:cNvSpPr txBox="1"/>
          <p:nvPr/>
        </p:nvSpPr>
        <p:spPr>
          <a:xfrm>
            <a:off x="334592" y="4248150"/>
            <a:ext cx="8343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ptos Display" panose="020B0004020202020204" pitchFamily="34" charset="0"/>
              </a:rPr>
              <a:t>*The functionality is not supported by the supplier</a:t>
            </a:r>
          </a:p>
          <a:p>
            <a:r>
              <a:rPr lang="en-US" sz="1000" dirty="0">
                <a:latin typeface="Aptos Display" panose="020B0004020202020204" pitchFamily="34" charset="0"/>
              </a:rPr>
              <a:t>**Segments will be cancelled, but refund needs to be processed on the original system </a:t>
            </a:r>
            <a:endParaRPr lang="en-IL" sz="1000" dirty="0">
              <a:latin typeface="Aptos Display" panose="020B00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661A3C9-B0BE-1542-DF88-51E82F1EF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086220"/>
              </p:ext>
            </p:extLst>
          </p:nvPr>
        </p:nvGraphicFramePr>
        <p:xfrm>
          <a:off x="304800" y="1024197"/>
          <a:ext cx="8553451" cy="2353014"/>
        </p:xfrm>
        <a:graphic>
          <a:graphicData uri="http://schemas.openxmlformats.org/drawingml/2006/table">
            <a:tbl>
              <a:tblPr firstRow="1" bandRow="1"/>
              <a:tblGrid>
                <a:gridCol w="950011">
                  <a:extLst>
                    <a:ext uri="{9D8B030D-6E8A-4147-A177-3AD203B41FA5}">
                      <a16:colId xmlns:a16="http://schemas.microsoft.com/office/drawing/2014/main" val="3357694278"/>
                    </a:ext>
                  </a:extLst>
                </a:gridCol>
                <a:gridCol w="650189">
                  <a:extLst>
                    <a:ext uri="{9D8B030D-6E8A-4147-A177-3AD203B41FA5}">
                      <a16:colId xmlns:a16="http://schemas.microsoft.com/office/drawing/2014/main" val="382147003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6974941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0424874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819084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83602669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644578101"/>
                    </a:ext>
                  </a:extLst>
                </a:gridCol>
                <a:gridCol w="519309">
                  <a:extLst>
                    <a:ext uri="{9D8B030D-6E8A-4147-A177-3AD203B41FA5}">
                      <a16:colId xmlns:a16="http://schemas.microsoft.com/office/drawing/2014/main" val="548316082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86281810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1000461750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94907183"/>
                    </a:ext>
                  </a:extLst>
                </a:gridCol>
                <a:gridCol w="565287">
                  <a:extLst>
                    <a:ext uri="{9D8B030D-6E8A-4147-A177-3AD203B41FA5}">
                      <a16:colId xmlns:a16="http://schemas.microsoft.com/office/drawing/2014/main" val="2869150825"/>
                    </a:ext>
                  </a:extLst>
                </a:gridCol>
                <a:gridCol w="484532">
                  <a:extLst>
                    <a:ext uri="{9D8B030D-6E8A-4147-A177-3AD203B41FA5}">
                      <a16:colId xmlns:a16="http://schemas.microsoft.com/office/drawing/2014/main" val="2277457171"/>
                    </a:ext>
                  </a:extLst>
                </a:gridCol>
                <a:gridCol w="577727">
                  <a:extLst>
                    <a:ext uri="{9D8B030D-6E8A-4147-A177-3AD203B41FA5}">
                      <a16:colId xmlns:a16="http://schemas.microsoft.com/office/drawing/2014/main" val="2776419297"/>
                    </a:ext>
                  </a:extLst>
                </a:gridCol>
              </a:tblGrid>
              <a:tr h="465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</a:t>
                      </a: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Edifact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Amadeus</a:t>
                      </a:r>
                      <a:b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Sabre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Travelport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BA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LH NDC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AA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AF/KL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IB NDC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Travel</a:t>
                      </a:r>
                      <a:r>
                        <a:rPr lang="en-US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F</a:t>
                      </a:r>
                      <a:r>
                        <a:rPr lang="en-IL" sz="9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usion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44803"/>
                  </a:ext>
                </a:extLst>
              </a:tr>
              <a:tr h="629287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Refund for unused ticket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  <a:br>
                        <a:rPr lang="en-US" sz="900" dirty="0">
                          <a:solidFill>
                            <a:schemeClr val="tx1"/>
                          </a:solidFill>
                          <a:latin typeface="Aptos Display" panose="020B0004020202020204" pitchFamily="34" charset="0"/>
                          <a:ea typeface="+mn-ea"/>
                          <a:cs typeface="Times New Roman"/>
                        </a:rPr>
                      </a:br>
                      <a:r>
                        <a:rPr lang="en-US" sz="900" dirty="0">
                          <a:solidFill>
                            <a:schemeClr val="tx1"/>
                          </a:solidFill>
                          <a:latin typeface="Aptos Display" panose="020B0004020202020204" pitchFamily="34" charset="0"/>
                          <a:ea typeface="+mn-ea"/>
                          <a:cs typeface="Times New Roman"/>
                        </a:rPr>
                        <a:t>Cancelling the quote will automatically refund cancelled ticket that is not eligible for void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9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220955"/>
                  </a:ext>
                </a:extLst>
              </a:tr>
              <a:tr h="629287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Refund for partially used ticket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609291"/>
                  </a:ext>
                </a:extLst>
              </a:tr>
              <a:tr h="629287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Refund after exchange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❌**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TBU</a:t>
                      </a:r>
                      <a:endParaRPr lang="en-IL" sz="11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endParaRPr lang="en-IL" sz="900" kern="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ptos Display" panose="020B0004020202020204" pitchFamily="34" charset="0"/>
                          <a:cs typeface="Times New Roman"/>
                        </a:rPr>
                        <a:t>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Segoe UI Emoji" panose="020B0502040204020203" pitchFamily="34" charset="0"/>
                        </a:rPr>
                        <a:t>❌</a:t>
                      </a:r>
                      <a:r>
                        <a:rPr lang="en-US" sz="1100" kern="100" dirty="0">
                          <a:effectLst/>
                          <a:latin typeface="Aptos Display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IL" sz="1100" kern="100" dirty="0">
                        <a:effectLst/>
                        <a:latin typeface="Aptos Display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486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161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6150" y="147700"/>
            <a:ext cx="191349" cy="6833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7943" y="147690"/>
            <a:ext cx="191355" cy="68332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2600" y="27501"/>
            <a:ext cx="5542237" cy="663064"/>
          </a:xfrm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114425">
              <a:lnSpc>
                <a:spcPct val="100000"/>
              </a:lnSpc>
              <a:spcBef>
                <a:spcPts val="100"/>
              </a:spcBef>
            </a:pPr>
            <a:r>
              <a:rPr lang="en-US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Atriis </a:t>
            </a:r>
            <a:r>
              <a:rPr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Available</a:t>
            </a:r>
            <a:r>
              <a:rPr spc="-75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P</a:t>
            </a:r>
            <a:r>
              <a:rPr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roducts</a:t>
            </a: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6261" y="4782756"/>
            <a:ext cx="329242" cy="32714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27502" y="1352550"/>
            <a:ext cx="5088994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Atriis is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ab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le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to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integrate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to different GDS and Non-GDS suppliers and have the content available for search, booking and purchase directly from the source. For Non-GDS content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 platform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will use passive segments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or direct API integration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 keep the record and consistent flow with other systems in operation</a:t>
            </a:r>
            <a:r>
              <a:rPr 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.</a:t>
            </a:r>
            <a:endParaRPr sz="1400" spc="15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22089" y="4095750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69025" y="4866188"/>
            <a:ext cx="19907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General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Recommendations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1B9582F9-487B-0A7E-6215-D98FBB7E7DE8}"/>
              </a:ext>
            </a:extLst>
          </p:cNvPr>
          <p:cNvSpPr txBox="1"/>
          <p:nvPr/>
        </p:nvSpPr>
        <p:spPr>
          <a:xfrm>
            <a:off x="2027502" y="2737184"/>
            <a:ext cx="508899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Please note, the list of products available on your Atriis Portal is based on your organization’s commercial agreements. </a:t>
            </a:r>
            <a:endParaRPr sz="1000" spc="15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2" y="33614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dirty="0"/>
              <a:t>Changes for</a:t>
            </a:r>
            <a:r>
              <a:rPr spc="5" dirty="0"/>
              <a:t> </a:t>
            </a:r>
            <a:r>
              <a:rPr lang="en-US" spc="5" dirty="0"/>
              <a:t>O</a:t>
            </a:r>
            <a:r>
              <a:rPr dirty="0"/>
              <a:t>ther </a:t>
            </a:r>
            <a:r>
              <a:rPr lang="en-US" spc="-25" dirty="0"/>
              <a:t>P</a:t>
            </a:r>
            <a:r>
              <a:rPr spc="-25" dirty="0"/>
              <a:t>roducts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38800" y="1332569"/>
            <a:ext cx="3200400" cy="26831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065" marR="443865">
              <a:lnSpc>
                <a:spcPts val="1650"/>
              </a:lnSpc>
              <a:spcBef>
                <a:spcPts val="180"/>
              </a:spcBef>
              <a:tabLst>
                <a:tab pos="302895" algn="l"/>
              </a:tabLst>
            </a:pPr>
            <a:r>
              <a:rPr lang="en-US" sz="1400" b="1" dirty="0">
                <a:latin typeface="Aptos Display" panose="020B0004020202020204" pitchFamily="34" charset="0"/>
                <a:cs typeface="Times New Roman"/>
              </a:rPr>
              <a:t>Car, Rail  &amp; Ground Transportation</a:t>
            </a:r>
          </a:p>
          <a:p>
            <a:pPr marL="302895" marR="443865" indent="-290830">
              <a:lnSpc>
                <a:spcPts val="1650"/>
              </a:lnSpc>
              <a:spcBef>
                <a:spcPts val="180"/>
              </a:spcBef>
              <a:buChar char="-"/>
              <a:tabLst>
                <a:tab pos="302895" algn="l"/>
              </a:tabLst>
            </a:pPr>
            <a:endParaRPr lang="en-US" sz="1400" dirty="0">
              <a:latin typeface="Aptos Display" panose="020B0004020202020204" pitchFamily="34" charset="0"/>
              <a:cs typeface="Times New Roman"/>
            </a:endParaRPr>
          </a:p>
          <a:p>
            <a:pPr marL="12065" marR="443865">
              <a:lnSpc>
                <a:spcPts val="1650"/>
              </a:lnSpc>
              <a:spcBef>
                <a:spcPts val="180"/>
              </a:spcBef>
              <a:tabLst>
                <a:tab pos="302895" algn="l"/>
              </a:tabLst>
            </a:pP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Car rentals booked</a:t>
            </a:r>
            <a:r>
              <a:rPr lang="en-US"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lang="en-US"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spc="-10" dirty="0">
                <a:latin typeface="Aptos Display" panose="020B0004020202020204" pitchFamily="34" charset="0"/>
                <a:cs typeface="Times New Roman"/>
              </a:rPr>
              <a:t>GDS</a:t>
            </a:r>
            <a:r>
              <a:rPr lang="en-US"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can</a:t>
            </a:r>
            <a:r>
              <a:rPr lang="en-US"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lang="en-US"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spc="-10" dirty="0">
                <a:latin typeface="Aptos Display" panose="020B0004020202020204" pitchFamily="34" charset="0"/>
                <a:cs typeface="Times New Roman"/>
              </a:rPr>
              <a:t>changed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directly</a:t>
            </a:r>
            <a:r>
              <a:rPr lang="en-US" sz="14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lang="en-US" sz="14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spc="-10" dirty="0">
                <a:latin typeface="Aptos Display" panose="020B0004020202020204" pitchFamily="34" charset="0"/>
                <a:cs typeface="Times New Roman"/>
              </a:rPr>
              <a:t>GDS</a:t>
            </a:r>
            <a:r>
              <a:rPr lang="en-US" sz="14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lang="en-US" sz="14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synced</a:t>
            </a:r>
            <a:r>
              <a:rPr lang="en-US" sz="14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back</a:t>
            </a:r>
            <a:r>
              <a:rPr lang="en-US" sz="14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lang="en-US" sz="14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the Atriis trip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Aptos Display" panose="020B0004020202020204" pitchFamily="34" charset="0"/>
              <a:cs typeface="Times New Roman"/>
            </a:endParaRPr>
          </a:p>
          <a:p>
            <a:pPr marL="12065" marR="5080">
              <a:lnSpc>
                <a:spcPts val="1650"/>
              </a:lnSpc>
              <a:tabLst>
                <a:tab pos="302895" algn="l"/>
              </a:tabLst>
            </a:pPr>
            <a:r>
              <a:rPr lang="en-US" sz="1400" spc="-25" dirty="0">
                <a:latin typeface="Aptos Display" panose="020B0004020202020204" pitchFamily="34" charset="0"/>
                <a:cs typeface="Times New Roman"/>
              </a:rPr>
              <a:t>All N</a:t>
            </a:r>
            <a:r>
              <a:rPr sz="1400" spc="-25" dirty="0">
                <a:latin typeface="Aptos Display" panose="020B0004020202020204" pitchFamily="34" charset="0"/>
                <a:cs typeface="Times New Roman"/>
              </a:rPr>
              <a:t>on-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GDS</a:t>
            </a:r>
            <a:r>
              <a:rPr sz="14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suppliers</a:t>
            </a:r>
            <a:r>
              <a:rPr lang="en-US" sz="1400" spc="135" dirty="0">
                <a:latin typeface="Aptos Display" panose="020B0004020202020204" pitchFamily="34" charset="0"/>
                <a:cs typeface="Times New Roman"/>
              </a:rPr>
              <a:t> (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Non-GDS</a:t>
            </a:r>
            <a:r>
              <a:rPr lang="en-US"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car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rentals,</a:t>
            </a:r>
            <a:r>
              <a:rPr sz="14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R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ail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spc="-10" dirty="0">
                <a:latin typeface="Aptos Display" panose="020B0004020202020204" pitchFamily="34" charset="0"/>
                <a:cs typeface="Times New Roman"/>
              </a:rPr>
              <a:t>G</a:t>
            </a:r>
            <a:r>
              <a:rPr sz="1400" spc="-10" dirty="0">
                <a:latin typeface="Aptos Display" panose="020B0004020202020204" pitchFamily="34" charset="0"/>
                <a:cs typeface="Times New Roman"/>
              </a:rPr>
              <a:t>round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T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ransport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)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do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not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support</a:t>
            </a:r>
            <a:r>
              <a:rPr lang="en-US"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changes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their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bookings.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case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change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latin typeface="Aptos Display" panose="020B0004020202020204" pitchFamily="34" charset="0"/>
                <a:cs typeface="Times New Roman"/>
              </a:rPr>
              <a:t>is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required,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cancel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an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existing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quote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new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one</a:t>
            </a:r>
            <a:r>
              <a:rPr sz="14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0" dirty="0">
                <a:latin typeface="Aptos Display" panose="020B0004020202020204" pitchFamily="34" charset="0"/>
                <a:cs typeface="Times New Roman"/>
              </a:rPr>
              <a:t>with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new</a:t>
            </a:r>
            <a:r>
              <a:rPr sz="14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4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latin typeface="Aptos Display" panose="020B0004020202020204" pitchFamily="34" charset="0"/>
                <a:cs typeface="Times New Roman"/>
              </a:rPr>
              <a:t>parameters</a:t>
            </a:r>
            <a:endParaRPr sz="14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74750" y="4865937"/>
            <a:ext cx="12922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Post-</a:t>
            </a: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sale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services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9CDA1-6CCB-8EEF-6DFC-F6CD3DA5F6B6}"/>
              </a:ext>
            </a:extLst>
          </p:cNvPr>
          <p:cNvSpPr txBox="1"/>
          <p:nvPr/>
        </p:nvSpPr>
        <p:spPr>
          <a:xfrm>
            <a:off x="304800" y="1352550"/>
            <a:ext cx="4648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ptos Display" panose="020B0004020202020204" pitchFamily="34" charset="0"/>
                <a:cs typeface="Times New Roman"/>
              </a:rPr>
              <a:t>Hotels</a:t>
            </a:r>
          </a:p>
          <a:p>
            <a:br>
              <a:rPr lang="en-US" sz="1400" dirty="0">
                <a:latin typeface="Aptos Display" panose="020B0004020202020204" pitchFamily="34" charset="0"/>
                <a:cs typeface="Times New Roman"/>
              </a:rPr>
            </a:b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Existing Hotel bookings can be amended to change the travel dates. The process of changing the hotel quote involves cancelling the current quote and re-booking the new dates. Please be mindful of the refundability and the original quote cancellation rules before proceeding.</a:t>
            </a:r>
            <a:br>
              <a:rPr lang="en-US" sz="1400" dirty="0">
                <a:latin typeface="Aptos Display" panose="020B0004020202020204" pitchFamily="34" charset="0"/>
                <a:cs typeface="Times New Roman"/>
              </a:rPr>
            </a:br>
            <a:br>
              <a:rPr lang="en-US" sz="1400" dirty="0">
                <a:latin typeface="Aptos Display" panose="020B0004020202020204" pitchFamily="34" charset="0"/>
                <a:cs typeface="Times New Roman"/>
              </a:rPr>
            </a:b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Exceptions: Imported PNR, Premier Inn, Travelodge, Booking.com, </a:t>
            </a:r>
            <a:r>
              <a:rPr lang="en-US" sz="1400" dirty="0" err="1">
                <a:latin typeface="Aptos Display" panose="020B0004020202020204" pitchFamily="34" charset="0"/>
                <a:cs typeface="Times New Roman"/>
              </a:rPr>
              <a:t>RateHawk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, </a:t>
            </a:r>
            <a:r>
              <a:rPr lang="en-US" sz="1400" dirty="0" err="1">
                <a:latin typeface="Aptos Display" panose="020B0004020202020204" pitchFamily="34" charset="0"/>
                <a:cs typeface="Times New Roman"/>
              </a:rPr>
              <a:t>eHotel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. To make a change for these suppliers’ booking, please cancel the original quote and book a new one.</a:t>
            </a:r>
            <a:br>
              <a:rPr lang="en-US" sz="1400" dirty="0">
                <a:latin typeface="Aptos Display" panose="020B0004020202020204" pitchFamily="34" charset="0"/>
                <a:cs typeface="Times New Roman"/>
              </a:rPr>
            </a:br>
            <a:br>
              <a:rPr lang="en-US" sz="1400" dirty="0">
                <a:latin typeface="Aptos Display" panose="020B0004020202020204" pitchFamily="34" charset="0"/>
                <a:cs typeface="Times New Roman"/>
              </a:rPr>
            </a:b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In addition, changes are not supported for multi-</a:t>
            </a:r>
            <a:r>
              <a:rPr lang="en-US" sz="1400" dirty="0" err="1">
                <a:latin typeface="Aptos Display" panose="020B0004020202020204" pitchFamily="34" charset="0"/>
                <a:cs typeface="Times New Roman"/>
              </a:rPr>
              <a:t>traveller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 bookings.</a:t>
            </a:r>
            <a:endParaRPr lang="en-IL" sz="1400" dirty="0">
              <a:latin typeface="Aptos Display" panose="020B00040202020202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5601" y="4792767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104101" cy="47457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50141" y="1968949"/>
              <a:ext cx="1729156" cy="5146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652051" y="2846469"/>
            <a:ext cx="2336165" cy="26276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065" marR="5080" algn="ctr">
              <a:lnSpc>
                <a:spcPct val="90900"/>
              </a:lnSpc>
              <a:spcBef>
                <a:spcPts val="295"/>
              </a:spcBef>
            </a:pPr>
            <a:r>
              <a:rPr lang="en-US" sz="1600" spc="-6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Flight</a:t>
            </a:r>
            <a:r>
              <a:rPr sz="1600" b="0" spc="-6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 </a:t>
            </a:r>
            <a:r>
              <a:rPr lang="en-US" sz="1600" b="0" spc="-6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B</a:t>
            </a:r>
            <a:r>
              <a:rPr sz="16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ooking </a:t>
            </a:r>
            <a:r>
              <a:rPr lang="en-US" sz="16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Best Practices</a:t>
            </a:r>
            <a:endParaRPr sz="1600" dirty="0"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1118" y="264193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48924"/>
            <a:ext cx="9144000" cy="394970"/>
          </a:xfrm>
          <a:custGeom>
            <a:avLst/>
            <a:gdLst/>
            <a:ahLst/>
            <a:cxnLst/>
            <a:rect l="l" t="t" r="r" b="b"/>
            <a:pathLst>
              <a:path w="9144000" h="394970">
                <a:moveTo>
                  <a:pt x="9143999" y="394799"/>
                </a:moveTo>
                <a:lnTo>
                  <a:pt x="0" y="394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394799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1875" y="79675"/>
            <a:ext cx="191349" cy="5473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6374" y="79674"/>
            <a:ext cx="191349" cy="52544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27596" y="193036"/>
            <a:ext cx="4876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335" marR="5080" indent="-382270" algn="ctr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Flight</a:t>
            </a:r>
            <a:r>
              <a:rPr sz="2000" spc="45" dirty="0"/>
              <a:t> </a:t>
            </a:r>
            <a:r>
              <a:rPr lang="en-US" sz="2000" spc="45" dirty="0"/>
              <a:t>S</a:t>
            </a:r>
            <a:r>
              <a:rPr sz="2000" dirty="0"/>
              <a:t>earch</a:t>
            </a:r>
            <a:r>
              <a:rPr sz="2000" spc="45" dirty="0"/>
              <a:t> </a:t>
            </a:r>
            <a:r>
              <a:rPr lang="en-US" sz="2000" spc="-20" dirty="0"/>
              <a:t>M</a:t>
            </a:r>
            <a:r>
              <a:rPr sz="2000" spc="-20" dirty="0"/>
              <a:t>ethods </a:t>
            </a:r>
            <a:r>
              <a:rPr sz="2000" dirty="0"/>
              <a:t>for</a:t>
            </a:r>
            <a:r>
              <a:rPr sz="2000" spc="60" dirty="0"/>
              <a:t> </a:t>
            </a:r>
            <a:r>
              <a:rPr lang="en-US" sz="2000" spc="60" dirty="0"/>
              <a:t>B</a:t>
            </a:r>
            <a:r>
              <a:rPr sz="2000" dirty="0"/>
              <a:t>est</a:t>
            </a:r>
            <a:r>
              <a:rPr sz="2000" spc="60" dirty="0"/>
              <a:t> </a:t>
            </a:r>
            <a:r>
              <a:rPr lang="en-US" sz="2000" spc="-10" dirty="0"/>
              <a:t>R</a:t>
            </a:r>
            <a:r>
              <a:rPr sz="2000" spc="-10" dirty="0"/>
              <a:t>esults</a:t>
            </a:r>
            <a:endParaRPr sz="2000"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860608"/>
              </p:ext>
            </p:extLst>
          </p:nvPr>
        </p:nvGraphicFramePr>
        <p:xfrm>
          <a:off x="182687" y="688650"/>
          <a:ext cx="8806815" cy="40185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35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5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5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9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90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Complete</a:t>
                      </a:r>
                      <a:r>
                        <a:rPr sz="900" spc="35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Trip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527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90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Search</a:t>
                      </a:r>
                      <a:r>
                        <a:rPr sz="900" spc="9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by</a:t>
                      </a:r>
                      <a:r>
                        <a:rPr sz="900" spc="95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Schedule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527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900" spc="-10" dirty="0">
                          <a:solidFill>
                            <a:srgbClr val="A64D78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Availability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527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622">
                <a:tc>
                  <a:txBody>
                    <a:bodyPr/>
                    <a:lstStyle/>
                    <a:p>
                      <a:pPr marL="57150">
                        <a:lnSpc>
                          <a:spcPts val="1065"/>
                        </a:lnSpc>
                        <a:spcBef>
                          <a:spcPts val="414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Method: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226695">
                        <a:lnSpc>
                          <a:spcPts val="1050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Searching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all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pairs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including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ﬁnal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price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(master pricer);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527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065"/>
                        </a:lnSpc>
                        <a:spcBef>
                          <a:spcPts val="414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Method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72390">
                        <a:lnSpc>
                          <a:spcPts val="1050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Searching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each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pair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individually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based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on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one</a:t>
                      </a:r>
                      <a:r>
                        <a:rPr lang="en-US" sz="900" dirty="0">
                          <a:latin typeface="Aptos Display" panose="020B0004020202020204" pitchFamily="34" charset="0"/>
                          <a:cs typeface="Times New Roman"/>
                        </a:rPr>
                        <a:t>-</a:t>
                      </a:r>
                      <a:r>
                        <a:rPr sz="900" spc="-25" dirty="0">
                          <a:latin typeface="Aptos Display" panose="020B0004020202020204" pitchFamily="34" charset="0"/>
                          <a:cs typeface="Times New Roman"/>
                        </a:rPr>
                        <a:t>way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 fares,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with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ﬁnal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pricing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at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end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process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527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065"/>
                        </a:lnSpc>
                        <a:spcBef>
                          <a:spcPts val="414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Method: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Searching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displaying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availability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in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GDS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format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527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3102">
                <a:tc>
                  <a:txBody>
                    <a:bodyPr/>
                    <a:lstStyle/>
                    <a:p>
                      <a:pPr marL="57150">
                        <a:lnSpc>
                          <a:spcPts val="1065"/>
                        </a:lnSpc>
                        <a:spcBef>
                          <a:spcPts val="894"/>
                        </a:spcBef>
                      </a:pPr>
                      <a:r>
                        <a:rPr sz="90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When</a:t>
                      </a:r>
                      <a:r>
                        <a:rPr sz="900" spc="5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5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use: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Long</a:t>
                      </a:r>
                      <a:r>
                        <a:rPr sz="900" spc="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Haul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4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Round</a:t>
                      </a:r>
                      <a:r>
                        <a:rPr sz="900" spc="4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trip/Multi</a:t>
                      </a:r>
                      <a:r>
                        <a:rPr sz="900" spc="4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2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Unfamiliar</a:t>
                      </a:r>
                      <a:r>
                        <a:rPr sz="900" spc="2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routes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  <a:spcBef>
                          <a:spcPts val="1019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Advantages: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Best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price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40" dirty="0">
                          <a:latin typeface="Aptos Display" panose="020B0004020202020204" pitchFamily="34" charset="0"/>
                          <a:cs typeface="Times New Roman"/>
                        </a:rPr>
                        <a:t>&amp;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availability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overview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146050">
                        <a:lnSpc>
                          <a:spcPts val="105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Lowest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fares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compared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displayed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clearly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entire route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05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No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extensive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experience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required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5" dirty="0">
                          <a:latin typeface="Aptos Display" panose="020B0004020202020204" pitchFamily="34" charset="0"/>
                          <a:cs typeface="Times New Roman"/>
                        </a:rPr>
                        <a:t>use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Ready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Price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Offer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Ready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book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immediately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  <a:spcBef>
                          <a:spcPts val="1019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Drawbacks: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144145" indent="73660">
                        <a:lnSpc>
                          <a:spcPts val="1050"/>
                        </a:lnSpc>
                        <a:spcBef>
                          <a:spcPts val="45"/>
                        </a:spcBef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Less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results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in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general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(each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supplier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limits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number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results)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196215" indent="73660">
                        <a:lnSpc>
                          <a:spcPts val="1050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Less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possible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combinations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between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suppliers,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brands,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cabins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flight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hours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19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Unavailable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flights/booking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classes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are</a:t>
                      </a:r>
                      <a:r>
                        <a:rPr sz="900" spc="10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not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represented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065"/>
                        </a:lnSpc>
                        <a:spcBef>
                          <a:spcPts val="894"/>
                        </a:spcBef>
                      </a:pPr>
                      <a:r>
                        <a:rPr sz="90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When</a:t>
                      </a:r>
                      <a:r>
                        <a:rPr sz="900" spc="5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5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use: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5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Short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Haul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4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Domestic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Busy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Routes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2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Mixed</a:t>
                      </a:r>
                      <a:r>
                        <a:rPr sz="900" spc="2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sources</a:t>
                      </a:r>
                      <a:r>
                        <a:rPr lang="en-US" sz="900" spc="-10" dirty="0">
                          <a:latin typeface="Aptos Display" panose="020B0004020202020204" pitchFamily="34" charset="0"/>
                          <a:cs typeface="Times New Roman"/>
                        </a:rPr>
                        <a:t> (low-cost, legacy, NDC)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2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Mixed</a:t>
                      </a:r>
                      <a:r>
                        <a:rPr sz="900" spc="2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cabins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Advantages: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10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More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options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as</a:t>
                      </a:r>
                      <a:r>
                        <a:rPr sz="900" spc="10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searches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are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performed</a:t>
                      </a:r>
                      <a:r>
                        <a:rPr sz="900" spc="10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per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r>
                        <a:rPr sz="900" spc="10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pair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Ability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hand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pick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perfect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combination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320675">
                        <a:lnSpc>
                          <a:spcPts val="105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Ability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combine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segments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from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different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sources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(GDS,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LCC,</a:t>
                      </a:r>
                      <a:r>
                        <a:rPr sz="900" spc="-1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NDC)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164465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Ability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combine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different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cabin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classes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each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city pair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  <a:spcBef>
                          <a:spcPts val="990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Drawbacks: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50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ﬁnal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pricing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is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done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only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at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end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process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50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No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full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picture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all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options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offered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full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route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50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More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steps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follow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65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Unavailable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flights/booking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classes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are</a:t>
                      </a:r>
                      <a:r>
                        <a:rPr sz="900" spc="10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not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represented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915"/>
                        </a:lnSpc>
                      </a:pPr>
                      <a:r>
                        <a:rPr sz="90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When</a:t>
                      </a:r>
                      <a:r>
                        <a:rPr sz="900" spc="5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5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use: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2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Complex</a:t>
                      </a:r>
                      <a:r>
                        <a:rPr sz="900" spc="2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itinerary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Multi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with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more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than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5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pairs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Need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offer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variety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options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some/all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city</a:t>
                      </a:r>
                      <a:r>
                        <a:rPr sz="900" spc="5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pairs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4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Need</a:t>
                      </a:r>
                      <a:r>
                        <a:rPr sz="900" spc="4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5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offer</a:t>
                      </a:r>
                      <a:r>
                        <a:rPr sz="900" spc="4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speciﬁc</a:t>
                      </a:r>
                      <a:r>
                        <a:rPr sz="900" spc="5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booking</a:t>
                      </a:r>
                      <a:r>
                        <a:rPr sz="900" spc="4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classes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  <a:spcBef>
                          <a:spcPts val="1020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Advantages: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Familiar</a:t>
                      </a:r>
                      <a:r>
                        <a:rPr sz="900" spc="4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view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Flexibility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in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pricing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Add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segments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as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you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5" dirty="0">
                          <a:latin typeface="Aptos Display" panose="020B0004020202020204" pitchFamily="34" charset="0"/>
                          <a:cs typeface="Times New Roman"/>
                        </a:rPr>
                        <a:t>go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50"/>
                        </a:lnSpc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Unavailable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flights/booking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classes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are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represented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170815" algn="just">
                        <a:lnSpc>
                          <a:spcPts val="105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+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Ability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work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with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complex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itineraries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where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pricing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number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tickets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might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vary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depending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on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carriers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destinations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>
                        <a:lnSpc>
                          <a:spcPts val="1065"/>
                        </a:lnSpc>
                        <a:spcBef>
                          <a:spcPts val="990"/>
                        </a:spcBef>
                      </a:pPr>
                      <a:r>
                        <a:rPr sz="900" spc="-10" dirty="0">
                          <a:solidFill>
                            <a:srgbClr val="1155CC"/>
                          </a:solidFill>
                          <a:latin typeface="Aptos Display" panose="020B0004020202020204" pitchFamily="34" charset="0"/>
                          <a:cs typeface="Times New Roman"/>
                        </a:rPr>
                        <a:t>Drawbacks: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50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ﬁnal</a:t>
                      </a:r>
                      <a:r>
                        <a:rPr sz="900" spc="6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pricing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is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done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only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at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end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6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process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57150" marR="194945" indent="73660">
                        <a:lnSpc>
                          <a:spcPts val="1050"/>
                        </a:lnSpc>
                        <a:spcBef>
                          <a:spcPts val="45"/>
                        </a:spcBef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Some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sources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do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not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support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availability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view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8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will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be</a:t>
                      </a:r>
                      <a:r>
                        <a:rPr sz="900" spc="8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missing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from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results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05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No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full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picture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all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options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offered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for</a:t>
                      </a:r>
                      <a:r>
                        <a:rPr sz="900" spc="3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full</a:t>
                      </a:r>
                      <a:r>
                        <a:rPr sz="900" spc="3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route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50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More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steps</a:t>
                      </a:r>
                      <a:r>
                        <a:rPr sz="900" spc="7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to</a:t>
                      </a:r>
                      <a:r>
                        <a:rPr sz="900" spc="7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Aptos Display" panose="020B0004020202020204" pitchFamily="34" charset="0"/>
                          <a:cs typeface="Times New Roman"/>
                        </a:rPr>
                        <a:t>follow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  <a:p>
                      <a:pPr marL="130810" indent="-73660">
                        <a:lnSpc>
                          <a:spcPts val="1065"/>
                        </a:lnSpc>
                        <a:buChar char="-"/>
                        <a:tabLst>
                          <a:tab pos="130810" algn="l"/>
                        </a:tabLst>
                      </a:pP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Requires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knowledge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and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experience</a:t>
                      </a:r>
                      <a:r>
                        <a:rPr sz="900" spc="90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from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Aptos Display" panose="020B0004020202020204" pitchFamily="34" charset="0"/>
                          <a:cs typeface="Times New Roman"/>
                        </a:rPr>
                        <a:t>the</a:t>
                      </a:r>
                      <a:r>
                        <a:rPr sz="900" spc="95" dirty="0">
                          <a:latin typeface="Aptos Display" panose="020B0004020202020204" pitchFamily="34" charset="0"/>
                          <a:cs typeface="Times New Roman"/>
                        </a:rPr>
                        <a:t> </a:t>
                      </a:r>
                      <a:r>
                        <a:rPr sz="900" spc="-20" dirty="0">
                          <a:latin typeface="Aptos Display" panose="020B0004020202020204" pitchFamily="34" charset="0"/>
                          <a:cs typeface="Times New Roman"/>
                        </a:rPr>
                        <a:t>user</a:t>
                      </a:r>
                      <a:endParaRPr sz="900" dirty="0">
                        <a:latin typeface="Aptos Display" panose="020B000402020202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33848"/>
            <a:ext cx="5253947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817244" algn="ctr">
              <a:lnSpc>
                <a:spcPct val="100000"/>
              </a:lnSpc>
              <a:spcBef>
                <a:spcPts val="100"/>
              </a:spcBef>
            </a:pPr>
            <a:r>
              <a:rPr lang="en-US" spc="-40" dirty="0"/>
              <a:t>W</a:t>
            </a:r>
            <a:r>
              <a:rPr spc="-40" dirty="0"/>
              <a:t>orking</a:t>
            </a:r>
            <a:r>
              <a:rPr spc="-35" dirty="0"/>
              <a:t> </a:t>
            </a:r>
            <a:r>
              <a:rPr dirty="0"/>
              <a:t>with</a:t>
            </a:r>
            <a:r>
              <a:rPr spc="-30" dirty="0"/>
              <a:t> </a:t>
            </a:r>
            <a:r>
              <a:rPr lang="en-US" spc="-30" dirty="0"/>
              <a:t>Flight </a:t>
            </a:r>
            <a:r>
              <a:rPr lang="en-US" spc="-10" dirty="0"/>
              <a:t>R</a:t>
            </a:r>
            <a:r>
              <a:rPr spc="-10" dirty="0"/>
              <a:t>esults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16255" y="1237188"/>
            <a:ext cx="4055745" cy="3478773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2705" algn="just">
              <a:lnSpc>
                <a:spcPts val="1650"/>
              </a:lnSpc>
              <a:spcBef>
                <a:spcPts val="180"/>
              </a:spcBef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When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working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platform,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make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sure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that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select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requested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pricing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ticket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conditions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results.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12700">
              <a:lnSpc>
                <a:spcPts val="1664"/>
              </a:lnSpc>
              <a:spcBef>
                <a:spcPts val="1570"/>
              </a:spcBef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designed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display: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348615" indent="-290830">
              <a:lnSpc>
                <a:spcPts val="1650"/>
              </a:lnSpc>
              <a:spcBef>
                <a:spcPts val="65"/>
              </a:spcBef>
              <a:buChar char="-"/>
              <a:tabLst>
                <a:tab pos="469900" algn="l"/>
              </a:tabLst>
            </a:pP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Various flight content – from GDS to NDC through GDS, NDC Direct and </a:t>
            </a:r>
            <a:r>
              <a:rPr lang="en-US" sz="1200" dirty="0" err="1">
                <a:latin typeface="Aptos Display" panose="020B0004020202020204" pitchFamily="34" charset="0"/>
                <a:cs typeface="Times New Roman"/>
              </a:rPr>
              <a:t>Lowcost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 flights</a:t>
            </a:r>
          </a:p>
          <a:p>
            <a:pPr marL="469900" marR="348615" indent="-290830">
              <a:lnSpc>
                <a:spcPts val="1650"/>
              </a:lnSpc>
              <a:spcBef>
                <a:spcPts val="65"/>
              </a:spcBef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Negotiated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special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rates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TMC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settings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407034" indent="-290830">
              <a:lnSpc>
                <a:spcPts val="1650"/>
              </a:lnSpc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Different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flight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brands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according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carrier branding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147955" indent="-290830">
              <a:lnSpc>
                <a:spcPts val="1650"/>
              </a:lnSpc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Clear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indication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baggage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allowance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each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result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318135" indent="-290830">
              <a:lnSpc>
                <a:spcPts val="1650"/>
              </a:lnSpc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variety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offers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combinations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from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different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sources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suppliers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sz="1200" spc="-40" dirty="0">
                <a:solidFill>
                  <a:srgbClr val="FF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200" spc="-40" dirty="0">
                <a:latin typeface="Aptos Display" panose="020B0004020202020204" pitchFamily="34" charset="0"/>
                <a:cs typeface="Times New Roman"/>
              </a:rPr>
              <a:t>: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due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slight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differences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functionality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flow,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note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source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result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before booking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56729" y="1273556"/>
            <a:ext cx="4020451" cy="306745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68025" y="4865937"/>
            <a:ext cx="4953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Flights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0001" y="26425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995044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Corporate</a:t>
            </a:r>
            <a:r>
              <a:rPr lang="en-US" spc="-40" dirty="0"/>
              <a:t> </a:t>
            </a:r>
            <a:r>
              <a:rPr lang="en-US" spc="-75" dirty="0"/>
              <a:t>F</a:t>
            </a:r>
            <a:r>
              <a:rPr spc="-10" dirty="0"/>
              <a:t>eatures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46009" y="1276350"/>
            <a:ext cx="4269749" cy="3281283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loaded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both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online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offline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accounts.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How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does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it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affect</a:t>
            </a:r>
            <a:r>
              <a:rPr sz="1200" spc="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flight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booking</a:t>
            </a:r>
            <a:r>
              <a:rPr sz="1200" spc="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flow?</a:t>
            </a:r>
          </a:p>
          <a:p>
            <a:pPr marL="128270" indent="-115570">
              <a:lnSpc>
                <a:spcPts val="1664"/>
              </a:lnSpc>
              <a:spcBef>
                <a:spcPts val="1570"/>
              </a:spcBef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negotiated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fares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displayed</a:t>
            </a:r>
          </a:p>
          <a:p>
            <a:pPr marL="12700" marR="137160" indent="115570">
              <a:lnSpc>
                <a:spcPts val="1650"/>
              </a:lnSpc>
              <a:spcBef>
                <a:spcPts val="65"/>
              </a:spcBef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Travel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P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olicy rules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applied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displayed</a:t>
            </a:r>
            <a:r>
              <a:rPr sz="12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in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results,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T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rip cart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checkout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process</a:t>
            </a:r>
          </a:p>
          <a:p>
            <a:pPr marL="12700" marR="198755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preferences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terms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Price/Duration/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Preferred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Carriers</a:t>
            </a:r>
            <a:r>
              <a:rPr sz="12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considered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displayed</a:t>
            </a:r>
          </a:p>
          <a:p>
            <a:pPr marL="12700" marR="320040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Carriers,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blacklisted</a:t>
            </a:r>
            <a:r>
              <a:rPr sz="12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by</a:t>
            </a:r>
            <a:r>
              <a:rPr sz="12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 be hidden from the results</a:t>
            </a:r>
            <a:endParaRPr sz="12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254635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FOP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applied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PNR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automatically</a:t>
            </a:r>
            <a:r>
              <a:rPr sz="12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may</a:t>
            </a:r>
            <a:r>
              <a:rPr sz="12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differ</a:t>
            </a:r>
            <a:r>
              <a:rPr sz="12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between</a:t>
            </a:r>
            <a:r>
              <a:rPr sz="12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suppliers</a:t>
            </a:r>
          </a:p>
          <a:p>
            <a:pPr marL="12700" marR="193040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reference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ﬁelds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requested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during different trip stages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12700" marR="23495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Approval</a:t>
            </a:r>
            <a:r>
              <a:rPr sz="12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flows</a:t>
            </a:r>
            <a:r>
              <a:rPr sz="12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apply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according</a:t>
            </a:r>
            <a:r>
              <a:rPr sz="12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spc="-10" dirty="0">
                <a:latin typeface="Aptos Display" panose="020B0004020202020204" pitchFamily="34" charset="0"/>
                <a:cs typeface="Times New Roman"/>
              </a:rPr>
              <a:t>C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orporate settings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600535" y="1276350"/>
            <a:ext cx="3962401" cy="3318529"/>
            <a:chOff x="4571999" y="1005821"/>
            <a:chExt cx="4478020" cy="37109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4500" y="1005821"/>
              <a:ext cx="2157724" cy="121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60350" y="1259423"/>
              <a:ext cx="1866574" cy="867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59075" y="2029511"/>
              <a:ext cx="3422799" cy="10844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1999" y="3146406"/>
              <a:ext cx="4477648" cy="157009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368025" y="4865937"/>
            <a:ext cx="4953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Flights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7062" y="44395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8528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Filtering</a:t>
            </a:r>
            <a:r>
              <a:rPr spc="-75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lang="en-US" spc="-10" dirty="0"/>
              <a:t>S</a:t>
            </a:r>
            <a:r>
              <a:rPr spc="-10" dirty="0"/>
              <a:t>orting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200" y="1010886"/>
            <a:ext cx="4017010" cy="318125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Advanced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ﬁltering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options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offered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flight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results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allow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narrowin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g the list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down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precise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results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2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match</a:t>
            </a:r>
            <a:r>
              <a:rPr sz="12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2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criteria: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195580" indent="-290830">
              <a:lnSpc>
                <a:spcPts val="1650"/>
              </a:lnSpc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Select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multiple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carriers,</a:t>
            </a:r>
            <a:r>
              <a:rPr sz="12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custom</a:t>
            </a:r>
            <a:r>
              <a:rPr sz="1200" spc="1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time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range,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duration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price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range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9525" indent="-290830">
              <a:lnSpc>
                <a:spcPts val="1650"/>
              </a:lnSpc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Need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flight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numbers?</a:t>
            </a:r>
            <a:r>
              <a:rPr sz="12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Use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free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text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ﬁlter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input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2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and we’ll</a:t>
            </a:r>
            <a:r>
              <a:rPr sz="1200" spc="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do</a:t>
            </a:r>
            <a:r>
              <a:rPr sz="1200" spc="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rest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900" marR="71120" indent="-290830">
              <a:lnSpc>
                <a:spcPts val="1650"/>
              </a:lnSpc>
              <a:buChar char="-"/>
              <a:tabLst>
                <a:tab pos="469900" algn="l"/>
              </a:tabLst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Remove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any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previously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applied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ﬁlter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by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clicking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95" dirty="0">
                <a:latin typeface="Aptos Display" panose="020B0004020202020204" pitchFamily="34" charset="0"/>
                <a:cs typeface="Times New Roman"/>
              </a:rPr>
              <a:t>‘x’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blue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ﬁlter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label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at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5" dirty="0">
                <a:latin typeface="Aptos Display" panose="020B0004020202020204" pitchFamily="34" charset="0"/>
                <a:cs typeface="Times New Roman"/>
              </a:rPr>
              <a:t>top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200" spc="1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results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469265" indent="-290195">
              <a:lnSpc>
                <a:spcPts val="1664"/>
              </a:lnSpc>
              <a:spcBef>
                <a:spcPts val="1570"/>
              </a:spcBef>
              <a:buChar char="-"/>
              <a:tabLst>
                <a:tab pos="469265" algn="l"/>
              </a:tabLst>
            </a:pPr>
            <a:r>
              <a:rPr sz="1200" spc="-25" dirty="0">
                <a:latin typeface="Aptos Display" panose="020B0004020202020204" pitchFamily="34" charset="0"/>
                <a:cs typeface="Times New Roman"/>
              </a:rPr>
              <a:t>Don</a:t>
            </a:r>
            <a:r>
              <a:rPr lang="en-US" sz="1200" spc="-25" dirty="0">
                <a:latin typeface="Aptos Display" panose="020B0004020202020204" pitchFamily="34" charset="0"/>
                <a:cs typeface="Times New Roman"/>
              </a:rPr>
              <a:t>e with the filter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pane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?</a:t>
            </a:r>
            <a:br>
              <a:rPr lang="en-US" sz="1200" dirty="0">
                <a:latin typeface="Aptos Display" panose="020B0004020202020204" pitchFamily="34" charset="0"/>
                <a:cs typeface="Times New Roman"/>
              </a:rPr>
            </a:br>
            <a:r>
              <a:rPr sz="1200" dirty="0">
                <a:latin typeface="Aptos Display" panose="020B0004020202020204" pitchFamily="34" charset="0"/>
                <a:cs typeface="Times New Roman"/>
              </a:rPr>
              <a:t>Minimize/maximize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it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by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clicking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funnel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icon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 rotWithShape="1">
          <a:blip r:embed="rId3" cstate="print"/>
          <a:srcRect t="760"/>
          <a:stretch/>
        </p:blipFill>
        <p:spPr>
          <a:xfrm>
            <a:off x="4822254" y="1010886"/>
            <a:ext cx="3857619" cy="35857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68025" y="4865937"/>
            <a:ext cx="4953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Flights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5601" y="4792767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072534" cy="47489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0991" y="1989775"/>
              <a:ext cx="1729156" cy="5146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652051" y="2846469"/>
            <a:ext cx="2501349" cy="26276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065" marR="5080" algn="ctr">
              <a:lnSpc>
                <a:spcPct val="90900"/>
              </a:lnSpc>
              <a:spcBef>
                <a:spcPts val="295"/>
              </a:spcBef>
            </a:pPr>
            <a:r>
              <a:rPr lang="en-US" sz="1600" b="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Hotel </a:t>
            </a:r>
            <a:r>
              <a:rPr lang="en-US" sz="160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B</a:t>
            </a:r>
            <a:r>
              <a:rPr sz="16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ooking </a:t>
            </a:r>
            <a:r>
              <a:rPr lang="en-US" sz="1600" b="0" spc="-1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Best Practices</a:t>
            </a:r>
            <a:endParaRPr sz="1600" dirty="0"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1118" y="264193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47" y="7655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853440">
              <a:lnSpc>
                <a:spcPct val="100000"/>
              </a:lnSpc>
              <a:spcBef>
                <a:spcPts val="100"/>
              </a:spcBef>
            </a:pPr>
            <a:r>
              <a:rPr dirty="0"/>
              <a:t>Hotel</a:t>
            </a:r>
            <a:r>
              <a:rPr spc="-85" dirty="0"/>
              <a:t> </a:t>
            </a:r>
            <a:r>
              <a:rPr lang="en-US" spc="-25" dirty="0"/>
              <a:t>P</a:t>
            </a:r>
            <a:r>
              <a:rPr spc="-25" dirty="0"/>
              <a:t>arallel</a:t>
            </a:r>
            <a:r>
              <a:rPr spc="-80" dirty="0"/>
              <a:t> </a:t>
            </a:r>
            <a:r>
              <a:rPr lang="en-US" spc="-10" dirty="0"/>
              <a:t>S</a:t>
            </a:r>
            <a:r>
              <a:rPr spc="-10" dirty="0"/>
              <a:t>earch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2400" y="2023225"/>
            <a:ext cx="8178165" cy="3087370"/>
            <a:chOff x="172774" y="2022336"/>
            <a:chExt cx="8178165" cy="30873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8211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366" y="2022336"/>
              <a:ext cx="7557258" cy="27265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93366" y="1047750"/>
            <a:ext cx="7179945" cy="66883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Hotel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performed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parallel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with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flights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results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ready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before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you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ﬁnish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discussing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seat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map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with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client!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Simply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tick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checkbox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below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flight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search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ﬁelds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system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automatically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ﬁll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dates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destination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according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flight parameters: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8025" y="4865937"/>
            <a:ext cx="48831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Hotels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651" y="25677"/>
            <a:ext cx="4716696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853440">
              <a:lnSpc>
                <a:spcPct val="100000"/>
              </a:lnSpc>
              <a:spcBef>
                <a:spcPts val="100"/>
              </a:spcBef>
            </a:pPr>
            <a:r>
              <a:rPr dirty="0"/>
              <a:t>Hotel</a:t>
            </a:r>
            <a:r>
              <a:rPr spc="-85" dirty="0"/>
              <a:t> </a:t>
            </a:r>
            <a:r>
              <a:rPr lang="en-US" spc="-25" dirty="0"/>
              <a:t>P</a:t>
            </a:r>
            <a:r>
              <a:rPr spc="-25" dirty="0"/>
              <a:t>arallel</a:t>
            </a:r>
            <a:r>
              <a:rPr spc="-80" dirty="0"/>
              <a:t> </a:t>
            </a:r>
            <a:r>
              <a:rPr lang="en-US" spc="-10" dirty="0"/>
              <a:t>S</a:t>
            </a:r>
            <a:r>
              <a:rPr spc="-10" dirty="0"/>
              <a:t>earch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3582" y="1080472"/>
            <a:ext cx="7026375" cy="88319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200" dirty="0">
                <a:latin typeface="Aptos Display" panose="020B0004020202020204" pitchFamily="34" charset="0"/>
                <a:cs typeface="Times New Roman"/>
              </a:rPr>
              <a:t>Need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adjust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criteria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hotel?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Use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advanced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mode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around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50" dirty="0">
                <a:latin typeface="Aptos Display" panose="020B0004020202020204" pitchFamily="34" charset="0"/>
                <a:cs typeface="Times New Roman"/>
              </a:rPr>
              <a:t>a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address,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change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dates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or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apply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chain</a:t>
            </a:r>
            <a:r>
              <a:rPr sz="12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preference.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12700" marR="5080">
              <a:lnSpc>
                <a:spcPts val="1650"/>
              </a:lnSpc>
            </a:pPr>
            <a:r>
              <a:rPr sz="1200" spc="-45" dirty="0">
                <a:latin typeface="Aptos Display" panose="020B0004020202020204" pitchFamily="34" charset="0"/>
                <a:cs typeface="Times New Roman"/>
              </a:rPr>
              <a:t>*</a:t>
            </a:r>
            <a:r>
              <a:rPr sz="1200" spc="-45" dirty="0">
                <a:solidFill>
                  <a:srgbClr val="FF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200" spc="-45" dirty="0">
                <a:latin typeface="Aptos Display" panose="020B0004020202020204" pitchFamily="34" charset="0"/>
                <a:cs typeface="Times New Roman"/>
              </a:rPr>
              <a:t>: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room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allocation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automatically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70" dirty="0">
                <a:latin typeface="Aptos Display" panose="020B0004020202020204" pitchFamily="34" charset="0"/>
                <a:cs typeface="Times New Roman"/>
              </a:rPr>
              <a:t>1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room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per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traveler.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If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there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are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2</a:t>
            </a:r>
            <a:r>
              <a:rPr sz="12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travelers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able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select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double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room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as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option.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More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advanced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rooming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20" dirty="0">
                <a:latin typeface="Aptos Display" panose="020B0004020202020204" pitchFamily="34" charset="0"/>
                <a:cs typeface="Times New Roman"/>
              </a:rPr>
              <a:t>list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options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are</a:t>
            </a:r>
            <a:r>
              <a:rPr sz="1200" spc="18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not</a:t>
            </a:r>
            <a:r>
              <a:rPr sz="1200" spc="18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currently</a:t>
            </a:r>
            <a:r>
              <a:rPr sz="12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supported.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 rotWithShape="1">
          <a:blip r:embed="rId3" cstate="print"/>
          <a:srcRect r="17306"/>
          <a:stretch/>
        </p:blipFill>
        <p:spPr>
          <a:xfrm>
            <a:off x="1143582" y="2192158"/>
            <a:ext cx="7026375" cy="25450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68025" y="4865937"/>
            <a:ext cx="48831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Hotels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152982"/>
            <a:ext cx="4472940" cy="751168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742315" marR="5080" indent="-730250" algn="ctr">
              <a:lnSpc>
                <a:spcPts val="2850"/>
              </a:lnSpc>
              <a:spcBef>
                <a:spcPts val="220"/>
              </a:spcBef>
            </a:pPr>
            <a:r>
              <a:rPr sz="2400" dirty="0"/>
              <a:t>Hotel</a:t>
            </a:r>
            <a:r>
              <a:rPr sz="2400" spc="40" dirty="0"/>
              <a:t> </a:t>
            </a:r>
            <a:r>
              <a:rPr lang="en-US" sz="2400" spc="40" dirty="0"/>
              <a:t>S</a:t>
            </a:r>
            <a:r>
              <a:rPr sz="2400" dirty="0"/>
              <a:t>earch</a:t>
            </a:r>
            <a:r>
              <a:rPr sz="2400" spc="45" dirty="0"/>
              <a:t> </a:t>
            </a:r>
            <a:r>
              <a:rPr sz="2400" dirty="0"/>
              <a:t>by</a:t>
            </a:r>
            <a:r>
              <a:rPr sz="2400" spc="40" dirty="0"/>
              <a:t> </a:t>
            </a:r>
            <a:r>
              <a:rPr lang="en-US" sz="2400" spc="-55" dirty="0"/>
              <a:t>L</a:t>
            </a:r>
            <a:r>
              <a:rPr sz="2400" spc="-55" dirty="0"/>
              <a:t>andmark,</a:t>
            </a:r>
            <a:r>
              <a:rPr lang="en-US" sz="2400" spc="-55" dirty="0"/>
              <a:t> A</a:t>
            </a:r>
            <a:r>
              <a:rPr sz="2400" dirty="0"/>
              <a:t>ddress</a:t>
            </a:r>
            <a:r>
              <a:rPr sz="2400" spc="25" dirty="0"/>
              <a:t> </a:t>
            </a:r>
            <a:r>
              <a:rPr sz="2400" dirty="0"/>
              <a:t>or</a:t>
            </a:r>
            <a:r>
              <a:rPr sz="2400" spc="25" dirty="0"/>
              <a:t> </a:t>
            </a:r>
            <a:r>
              <a:rPr sz="2400" spc="-25" dirty="0"/>
              <a:t>POI</a:t>
            </a:r>
            <a:endParaRPr sz="24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43775" y="1058162"/>
            <a:ext cx="6917055" cy="110485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When a Corporate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ccount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is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selected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before the search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Atriis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offer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list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saved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frequently</a:t>
            </a:r>
            <a:r>
              <a:rPr sz="13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visited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locations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(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P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oints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300" spc="145" dirty="0">
                <a:latin typeface="Aptos Display" panose="020B0004020202020204" pitchFamily="34" charset="0"/>
                <a:cs typeface="Times New Roman"/>
              </a:rPr>
              <a:t>I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nterest)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this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account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preferred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hotels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,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linked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these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locations.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142875">
              <a:lnSpc>
                <a:spcPts val="1650"/>
              </a:lnSpc>
            </a:pPr>
            <a:br>
              <a:rPr lang="en-US" sz="1300" dirty="0">
                <a:latin typeface="Aptos Display" panose="020B0004020202020204" pitchFamily="34" charset="0"/>
                <a:cs typeface="Times New Roman"/>
              </a:rPr>
            </a:br>
            <a:r>
              <a:rPr sz="1300" dirty="0">
                <a:latin typeface="Aptos Display" panose="020B0004020202020204" pitchFamily="34" charset="0"/>
                <a:cs typeface="Times New Roman"/>
              </a:rPr>
              <a:t>Distance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adjusted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show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results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close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proximity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reference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point. </a:t>
            </a:r>
            <a:endParaRPr lang="en-US" sz="13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142875">
              <a:lnSpc>
                <a:spcPts val="1650"/>
              </a:lnSpc>
            </a:pPr>
            <a:r>
              <a:rPr sz="1300" dirty="0">
                <a:solidFill>
                  <a:srgbClr val="0000FF"/>
                </a:solidFill>
                <a:latin typeface="Aptos Display" panose="020B0004020202020204" pitchFamily="34" charset="0"/>
                <a:cs typeface="Times New Roman"/>
              </a:rPr>
              <a:t>TIP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: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can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hotels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by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name,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address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or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around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official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landmark.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1969" y="2182890"/>
            <a:ext cx="6780665" cy="24900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368025" y="4865937"/>
            <a:ext cx="48831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Hotels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0E729-815F-23AE-DA81-BE71211F4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696257AF-72C9-FEF7-86F3-B309AD46622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6150" y="147700"/>
            <a:ext cx="191349" cy="683325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66DBA686-A2F8-9579-D3BA-6E6BE58134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7943" y="147690"/>
            <a:ext cx="191355" cy="683323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BE6388C3-69CA-A4F4-34AC-49C3F728D16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6261" y="4782756"/>
            <a:ext cx="329242" cy="327146"/>
          </a:xfrm>
          <a:prstGeom prst="rect">
            <a:avLst/>
          </a:prstGeom>
        </p:spPr>
      </p:pic>
      <p:pic>
        <p:nvPicPr>
          <p:cNvPr id="9" name="object 9">
            <a:extLst>
              <a:ext uri="{FF2B5EF4-FFF2-40B4-BE49-F238E27FC236}">
                <a16:creationId xmlns:a16="http://schemas.microsoft.com/office/drawing/2014/main" id="{F3AD3DCD-3E4B-90E5-BC87-AC0CD8EB5CD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50DD6BD2-5B46-4EC5-1A22-2177A7406EE8}"/>
              </a:ext>
            </a:extLst>
          </p:cNvPr>
          <p:cNvSpPr txBox="1"/>
          <p:nvPr/>
        </p:nvSpPr>
        <p:spPr>
          <a:xfrm>
            <a:off x="7069025" y="4866188"/>
            <a:ext cx="19907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General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Recommendations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F4D84C-3830-B122-D459-638FC9519AB3}"/>
              </a:ext>
            </a:extLst>
          </p:cNvPr>
          <p:cNvSpPr txBox="1"/>
          <p:nvPr/>
        </p:nvSpPr>
        <p:spPr>
          <a:xfrm>
            <a:off x="653335" y="1035606"/>
            <a:ext cx="76584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GDS</a:t>
            </a: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</a:b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Atriis integrates to all major GDS Suppliers and offers the flight, hotel and car rental content as a standard. The availability of other products, such as NDC, rail and low-cost carriers may vary between different GDSs.</a:t>
            </a:r>
            <a:endParaRPr lang="en-IL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4EB053-1597-DBC6-D13E-B00C552EA0BA}"/>
              </a:ext>
            </a:extLst>
          </p:cNvPr>
          <p:cNvSpPr txBox="1"/>
          <p:nvPr/>
        </p:nvSpPr>
        <p:spPr>
          <a:xfrm>
            <a:off x="590118" y="3028950"/>
            <a:ext cx="3429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NDC Direct </a:t>
            </a:r>
            <a:b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</a:b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BA – British Airways NDC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LH Group (LH/OS/SN/LX) NDC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AA - American Airlines - NDC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UA - United Airlines - NDC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AF &amp; KL – Air France &amp; KLM - NDC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IB – Iberia - NDC Direct</a:t>
            </a:r>
            <a:endParaRPr lang="en-IL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913952-261D-BA68-70B2-0E549954E64E}"/>
              </a:ext>
            </a:extLst>
          </p:cNvPr>
          <p:cNvSpPr txBox="1"/>
          <p:nvPr/>
        </p:nvSpPr>
        <p:spPr>
          <a:xfrm>
            <a:off x="590119" y="2101961"/>
            <a:ext cx="3429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Low-cost Aggregators</a:t>
            </a: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</a:b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TravelFusion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Ypsilon</a:t>
            </a:r>
            <a:br>
              <a:rPr lang="en-US" dirty="0"/>
            </a:br>
            <a:endParaRPr lang="en-IL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2C8792-2DF4-E396-3605-14A3B0074816}"/>
              </a:ext>
            </a:extLst>
          </p:cNvPr>
          <p:cNvSpPr txBox="1"/>
          <p:nvPr/>
        </p:nvSpPr>
        <p:spPr>
          <a:xfrm>
            <a:off x="5064798" y="2101961"/>
            <a:ext cx="34290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NDC via GDS</a:t>
            </a:r>
            <a:b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</a:b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LH Group (LH/OS/SN/LX)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AA – American Airlines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UA - United Airlines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SQ - Singapore Airlines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QF – Quantas Airlines –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AY – Finnair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SK – Scandinavian Airlines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TP – TAP Air Portugal - Sabre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L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6DAC0AB1-DB69-066E-E391-65D1C0AA67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0093" y="42131"/>
            <a:ext cx="4718050" cy="830263"/>
          </a:xfrm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114425">
              <a:lnSpc>
                <a:spcPct val="100000"/>
              </a:lnSpc>
              <a:spcBef>
                <a:spcPts val="100"/>
              </a:spcBef>
            </a:pPr>
            <a:r>
              <a:rPr lang="en-US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Atriis </a:t>
            </a:r>
            <a:r>
              <a:rPr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Available</a:t>
            </a:r>
            <a:r>
              <a:rPr spc="-75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P</a:t>
            </a:r>
            <a:r>
              <a:rPr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roducts</a:t>
            </a:r>
          </a:p>
        </p:txBody>
      </p:sp>
    </p:spTree>
    <p:extLst>
      <p:ext uri="{BB962C8B-B14F-4D97-AF65-F5344CB8AC3E}">
        <p14:creationId xmlns:p14="http://schemas.microsoft.com/office/powerpoint/2010/main" val="28053342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0800" y="290210"/>
            <a:ext cx="426720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Hotel</a:t>
            </a:r>
            <a:r>
              <a:rPr spc="30" dirty="0"/>
              <a:t> </a:t>
            </a:r>
            <a:r>
              <a:rPr lang="en-US" spc="30" dirty="0"/>
              <a:t>R</a:t>
            </a:r>
            <a:r>
              <a:rPr dirty="0"/>
              <a:t>esult</a:t>
            </a:r>
            <a:r>
              <a:rPr spc="30" dirty="0"/>
              <a:t> </a:t>
            </a:r>
            <a:r>
              <a:rPr lang="en-US" spc="30" dirty="0"/>
              <a:t>D</a:t>
            </a:r>
            <a:r>
              <a:rPr dirty="0"/>
              <a:t>isplay</a:t>
            </a:r>
            <a:r>
              <a:rPr spc="30" dirty="0"/>
              <a:t> </a:t>
            </a:r>
            <a:r>
              <a:rPr lang="en-US" spc="-20" dirty="0"/>
              <a:t>M</a:t>
            </a:r>
            <a:r>
              <a:rPr spc="-20" dirty="0"/>
              <a:t>ode</a:t>
            </a:r>
            <a:r>
              <a:rPr lang="en-US" spc="-20" dirty="0"/>
              <a:t>s</a:t>
            </a:r>
            <a:endParaRPr spc="-2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28600" y="1127425"/>
            <a:ext cx="2979084" cy="299511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173355">
              <a:lnSpc>
                <a:spcPts val="1650"/>
              </a:lnSpc>
              <a:spcBef>
                <a:spcPts val="180"/>
              </a:spcBef>
            </a:pPr>
            <a:r>
              <a:rPr sz="1300" spc="-10" dirty="0">
                <a:latin typeface="Aptos Display" panose="020B0004020202020204" pitchFamily="34" charset="0"/>
                <a:cs typeface="Times New Roman"/>
              </a:rPr>
              <a:t>Google Maps are integrated directly into the 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platform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, which means you can: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386080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S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witch to the map mode to display the results on map</a:t>
            </a: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13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201295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S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earch the map for a speciﬁc address and see all the hotels nearby</a:t>
            </a: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13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134620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D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isplay corporate 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P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oints of 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I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nterest on the map and see the 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available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hotels nearby</a:t>
            </a: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Char char="-"/>
            </a:pPr>
            <a:endParaRPr sz="13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5080" indent="115570">
              <a:lnSpc>
                <a:spcPts val="1650"/>
              </a:lnSpc>
              <a:buChar char="-"/>
              <a:tabLst>
                <a:tab pos="128270" algn="l"/>
              </a:tabLst>
            </a:pP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S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ee the preferred hotels at their location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368025" y="4865937"/>
            <a:ext cx="48831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Hotels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B8C57D-A976-1433-6506-8BC8E089E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960270"/>
            <a:ext cx="4525541" cy="32229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D3C74D-C50E-2D22-620A-061D21410B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45" t="8501" b="9324"/>
          <a:stretch/>
        </p:blipFill>
        <p:spPr>
          <a:xfrm>
            <a:off x="3733800" y="2584532"/>
            <a:ext cx="3657600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1E495-7FE7-B8AB-FC2F-A0BE5F209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A0C73DD-8696-CD0E-19FE-271540F7F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87320" y="236583"/>
            <a:ext cx="409448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Hotel</a:t>
            </a:r>
            <a:r>
              <a:rPr spc="30" dirty="0"/>
              <a:t> </a:t>
            </a:r>
            <a:r>
              <a:rPr lang="en-US" spc="30" dirty="0"/>
              <a:t>R</a:t>
            </a:r>
            <a:r>
              <a:rPr dirty="0"/>
              <a:t>esult</a:t>
            </a:r>
            <a:r>
              <a:rPr spc="30" dirty="0"/>
              <a:t> </a:t>
            </a:r>
            <a:r>
              <a:rPr lang="en-US" spc="30" dirty="0"/>
              <a:t>D</a:t>
            </a:r>
            <a:r>
              <a:rPr dirty="0"/>
              <a:t>isplay</a:t>
            </a:r>
            <a:r>
              <a:rPr spc="30" dirty="0"/>
              <a:t> </a:t>
            </a:r>
            <a:r>
              <a:rPr lang="en-US" spc="-20" dirty="0"/>
              <a:t>Order</a:t>
            </a:r>
            <a:endParaRPr spc="-20" dirty="0"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AFF7A1A8-CEF1-EC41-FBD9-246B1F3F306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6E12D225-3087-8547-D8F1-B6106C75CB2F}"/>
              </a:ext>
            </a:extLst>
          </p:cNvPr>
          <p:cNvSpPr txBox="1"/>
          <p:nvPr/>
        </p:nvSpPr>
        <p:spPr>
          <a:xfrm>
            <a:off x="228600" y="1127425"/>
            <a:ext cx="3581400" cy="28238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r>
              <a:rPr lang="en-US" sz="1400" dirty="0"/>
              <a:t>For every hotel search, the list of available properties will always be sorted according to the following default order:</a:t>
            </a:r>
          </a:p>
          <a:p>
            <a:endParaRPr lang="en-US" sz="1400" dirty="0"/>
          </a:p>
          <a:p>
            <a:r>
              <a:rPr lang="en-US" sz="1400" dirty="0"/>
              <a:t>- Corporate preferred properties</a:t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/>
              <a:t>- Results with corporate agreement rates</a:t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/>
              <a:t>- TMC recommended properties</a:t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/>
              <a:t>- TMC recommended chains</a:t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/>
              <a:t>- Results with TMC agreement rates</a:t>
            </a: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D6B3D58C-2F2D-CC7F-B229-C59BB84EA43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3D9C39A4-99B5-8248-C8BA-639BA65FC53F}"/>
              </a:ext>
            </a:extLst>
          </p:cNvPr>
          <p:cNvSpPr txBox="1"/>
          <p:nvPr/>
        </p:nvSpPr>
        <p:spPr>
          <a:xfrm>
            <a:off x="8368025" y="4865937"/>
            <a:ext cx="48831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Hotels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D49ABD-1FDA-9DA1-530C-6221C70F5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960270"/>
            <a:ext cx="4525541" cy="322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696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5601" y="4792767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545268" cy="4748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0342" y="1983100"/>
              <a:ext cx="1729156" cy="5146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817063" y="2857865"/>
            <a:ext cx="2775713" cy="54611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12420" marR="24765" indent="-280670" algn="ctr">
              <a:lnSpc>
                <a:spcPts val="1980"/>
              </a:lnSpc>
              <a:spcBef>
                <a:spcPts val="315"/>
              </a:spcBef>
            </a:pPr>
            <a:r>
              <a:rPr lang="en-US" sz="1600" b="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Car Rental and Ground Transportation Best Practices</a:t>
            </a:r>
            <a:endParaRPr sz="1600" dirty="0"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60480" y="263208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652308" y="258160"/>
            <a:ext cx="405329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dirty="0"/>
              <a:t>Car</a:t>
            </a:r>
            <a:r>
              <a:rPr spc="-85" dirty="0"/>
              <a:t> </a:t>
            </a:r>
            <a:r>
              <a:rPr lang="en-US" spc="-45" dirty="0"/>
              <a:t>R</a:t>
            </a:r>
            <a:r>
              <a:rPr spc="-45" dirty="0"/>
              <a:t>ental:</a:t>
            </a:r>
            <a:r>
              <a:rPr spc="-85" dirty="0"/>
              <a:t> </a:t>
            </a:r>
            <a:r>
              <a:rPr lang="en-US" spc="-25" dirty="0"/>
              <a:t>P</a:t>
            </a:r>
            <a:r>
              <a:rPr spc="-25" dirty="0"/>
              <a:t>arallel</a:t>
            </a:r>
            <a:r>
              <a:rPr spc="-80" dirty="0"/>
              <a:t> </a:t>
            </a:r>
            <a:r>
              <a:rPr lang="en-US" spc="-80" dirty="0"/>
              <a:t>S</a:t>
            </a:r>
            <a:r>
              <a:rPr spc="-10" dirty="0"/>
              <a:t>earch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1024" y="1331538"/>
            <a:ext cx="7844155" cy="115967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just">
              <a:lnSpc>
                <a:spcPts val="1650"/>
              </a:lnSpc>
              <a:spcBef>
                <a:spcPts val="180"/>
              </a:spcBef>
            </a:pPr>
            <a:r>
              <a:rPr sz="1400" dirty="0">
                <a:latin typeface="Aptos Display" panose="020B0004020202020204" pitchFamily="34" charset="0"/>
                <a:cs typeface="Times New Roman"/>
              </a:rPr>
              <a:t>After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 the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flight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selection,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400" dirty="0">
                <a:latin typeface="Aptos Display" panose="020B0004020202020204" pitchFamily="34" charset="0"/>
                <a:cs typeface="Times New Roman"/>
              </a:rPr>
              <a:t>Atriis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automatically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apply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flight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as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car</a:t>
            </a:r>
            <a:r>
              <a:rPr sz="1400" spc="13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search</a:t>
            </a:r>
            <a:r>
              <a:rPr sz="14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latin typeface="Aptos Display" panose="020B0004020202020204" pitchFamily="34" charset="0"/>
                <a:cs typeface="Times New Roman"/>
              </a:rPr>
              <a:t>parameters.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If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drop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off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time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later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than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pick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up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time,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it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indicate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additional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day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of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rental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latin typeface="Aptos Display" panose="020B0004020202020204" pitchFamily="34" charset="0"/>
                <a:cs typeface="Times New Roman"/>
              </a:rPr>
              <a:t>charged. Dropoff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at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different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location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by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ticking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checkbox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selecting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latin typeface="Aptos Display" panose="020B0004020202020204" pitchFamily="34" charset="0"/>
                <a:cs typeface="Times New Roman"/>
              </a:rPr>
              <a:t>drop</a:t>
            </a:r>
            <a:r>
              <a:rPr sz="14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latin typeface="Aptos Display" panose="020B0004020202020204" pitchFamily="34" charset="0"/>
                <a:cs typeface="Times New Roman"/>
              </a:rPr>
              <a:t>off</a:t>
            </a:r>
            <a:r>
              <a:rPr sz="14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latin typeface="Aptos Display" panose="020B0004020202020204" pitchFamily="34" charset="0"/>
                <a:cs typeface="Times New Roman"/>
              </a:rPr>
              <a:t>point.</a:t>
            </a:r>
            <a:endParaRPr lang="en-US" sz="14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5080" algn="just">
              <a:lnSpc>
                <a:spcPts val="1650"/>
              </a:lnSpc>
              <a:spcBef>
                <a:spcPts val="180"/>
              </a:spcBef>
            </a:pPr>
            <a:endParaRPr lang="en-US" sz="1400" spc="-10" dirty="0">
              <a:latin typeface="Aptos Display" panose="020B0004020202020204" pitchFamily="34" charset="0"/>
              <a:cs typeface="Times New Roman"/>
            </a:endParaRPr>
          </a:p>
          <a:p>
            <a:pPr marL="12700" marR="5080" algn="just">
              <a:lnSpc>
                <a:spcPts val="1650"/>
              </a:lnSpc>
              <a:spcBef>
                <a:spcPts val="180"/>
              </a:spcBef>
            </a:pPr>
            <a:r>
              <a:rPr lang="en-US" sz="1400" spc="-10" dirty="0">
                <a:latin typeface="Aptos Display" panose="020B0004020202020204" pitchFamily="34" charset="0"/>
                <a:cs typeface="Times New Roman"/>
              </a:rPr>
              <a:t>Any of the automatically populated details can be changed before the search if needed.</a:t>
            </a:r>
            <a:endParaRPr sz="14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1024" y="2655837"/>
            <a:ext cx="7844155" cy="16685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192275" y="4865937"/>
            <a:ext cx="736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Car</a:t>
            </a:r>
            <a:r>
              <a:rPr sz="1400" spc="-3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rental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9800" y="87276"/>
            <a:ext cx="4949148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Airport</a:t>
            </a:r>
            <a:r>
              <a:rPr spc="-75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lang="en-US" spc="-75" dirty="0"/>
              <a:t>N</a:t>
            </a:r>
            <a:r>
              <a:rPr spc="-75" dirty="0"/>
              <a:t>on-</a:t>
            </a:r>
            <a:r>
              <a:rPr lang="en-US" spc="-25" dirty="0"/>
              <a:t>A</a:t>
            </a:r>
            <a:r>
              <a:rPr spc="-25" dirty="0"/>
              <a:t>irport</a:t>
            </a:r>
            <a:r>
              <a:rPr spc="-75" dirty="0"/>
              <a:t> </a:t>
            </a:r>
            <a:r>
              <a:rPr lang="en-US" spc="-10" dirty="0"/>
              <a:t>S</a:t>
            </a:r>
            <a:r>
              <a:rPr spc="-10" dirty="0"/>
              <a:t>earch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8776" y="2917288"/>
            <a:ext cx="6071870" cy="87366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48775" y="1280912"/>
            <a:ext cx="6071870" cy="110581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Searches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non-airport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locations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are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-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3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below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example</a:t>
            </a:r>
            <a:r>
              <a:rPr sz="1300" spc="14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of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airport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non-airport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labels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at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location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suggestions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dropdown.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80010">
              <a:lnSpc>
                <a:spcPts val="1650"/>
              </a:lnSpc>
            </a:pPr>
            <a:r>
              <a:rPr sz="1300" spc="-40" dirty="0">
                <a:solidFill>
                  <a:srgbClr val="FF0000"/>
                </a:solidFill>
                <a:latin typeface="Aptos Display" panose="020B0004020202020204" pitchFamily="34" charset="0"/>
                <a:cs typeface="Times New Roman"/>
              </a:rPr>
              <a:t>IMPORTANT</a:t>
            </a:r>
            <a:r>
              <a:rPr sz="1300" spc="-40" dirty="0">
                <a:latin typeface="Aptos Display" panose="020B0004020202020204" pitchFamily="34" charset="0"/>
                <a:cs typeface="Times New Roman"/>
              </a:rPr>
              <a:t>: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note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car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delivery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option</a:t>
            </a:r>
            <a:r>
              <a:rPr lang="en-US"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not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through 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Atriis and n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on-airport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locations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include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official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vendors’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stations</a:t>
            </a:r>
            <a:r>
              <a:rPr lang="en-US" sz="1300" spc="-10" dirty="0">
                <a:latin typeface="Aptos Display" panose="020B0004020202020204" pitchFamily="34" charset="0"/>
                <a:cs typeface="Times New Roman"/>
              </a:rPr>
              <a:t>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192275" y="4865937"/>
            <a:ext cx="736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Car</a:t>
            </a:r>
            <a:r>
              <a:rPr sz="1400" spc="-3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rental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48924"/>
            <a:ext cx="9144000" cy="394970"/>
            <a:chOff x="0" y="4748924"/>
            <a:chExt cx="9144000" cy="394970"/>
          </a:xfrm>
        </p:grpSpPr>
        <p:sp>
          <p:nvSpPr>
            <p:cNvPr id="3" name="object 3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6"/>
              <a:ext cx="1275656" cy="256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9496" y="161937"/>
            <a:ext cx="191349" cy="683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81800" y="147687"/>
            <a:ext cx="191355" cy="68332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393297" y="37956"/>
            <a:ext cx="6355553" cy="663076"/>
          </a:xfrm>
          <a:prstGeom prst="rect">
            <a:avLst/>
          </a:prstGeom>
        </p:spPr>
        <p:txBody>
          <a:bodyPr vert="horz" wrap="square" lIns="0" tIns="245183" rIns="0" bIns="0" rtlCol="0">
            <a:spAutoFit/>
          </a:bodyPr>
          <a:lstStyle/>
          <a:p>
            <a:pPr marL="140589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Groundscope</a:t>
            </a:r>
            <a:r>
              <a:rPr lang="en-US" spc="-45" dirty="0"/>
              <a:t> | </a:t>
            </a:r>
            <a:r>
              <a:rPr lang="en-US" spc="-45" dirty="0" err="1"/>
              <a:t>Transferz</a:t>
            </a:r>
            <a:endParaRPr spc="-45" dirty="0"/>
          </a:p>
        </p:txBody>
      </p:sp>
      <p:grpSp>
        <p:nvGrpSpPr>
          <p:cNvPr id="10" name="object 10"/>
          <p:cNvGrpSpPr/>
          <p:nvPr/>
        </p:nvGrpSpPr>
        <p:grpSpPr>
          <a:xfrm>
            <a:off x="457200" y="2302562"/>
            <a:ext cx="7620000" cy="2766575"/>
            <a:chOff x="172774" y="2239525"/>
            <a:chExt cx="8412480" cy="28702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8211" y="4782506"/>
              <a:ext cx="329242" cy="32714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225" y="2239525"/>
              <a:ext cx="8025549" cy="25430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54199" y="1039838"/>
            <a:ext cx="7700009" cy="109158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If you</a:t>
            </a:r>
            <a:r>
              <a:rPr lang="en-US"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need</a:t>
            </a:r>
            <a:r>
              <a:rPr lang="en-US"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lang="en-US" sz="1200" spc="1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offer</a:t>
            </a:r>
            <a:r>
              <a:rPr lang="en-US"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lang="en-US"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pre-</a:t>
            </a:r>
            <a:r>
              <a:rPr lang="en-US" sz="1200" spc="-10" dirty="0">
                <a:latin typeface="Aptos Display" panose="020B0004020202020204" pitchFamily="34" charset="0"/>
                <a:cs typeface="Times New Roman"/>
              </a:rPr>
              <a:t>arranged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ground</a:t>
            </a:r>
            <a:r>
              <a:rPr lang="en-US"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transfer, Atriis offers you two global suppliers that can accommodate your travelers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.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Please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make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sure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locations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pickup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dropoff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contain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all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required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get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results.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Groundscope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 and </a:t>
            </a:r>
            <a:r>
              <a:rPr lang="en-US" sz="1200" dirty="0" err="1">
                <a:latin typeface="Aptos Display" panose="020B0004020202020204" pitchFamily="34" charset="0"/>
                <a:cs typeface="Times New Roman"/>
              </a:rPr>
              <a:t>Transferz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 are aggregators who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work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with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local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transfer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companies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all</a:t>
            </a:r>
            <a:r>
              <a:rPr sz="1200" spc="1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over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200" spc="14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world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200" spc="5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offer</a:t>
            </a:r>
            <a:r>
              <a:rPr sz="1200" spc="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flexible</a:t>
            </a:r>
            <a:r>
              <a:rPr sz="1200" spc="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booking</a:t>
            </a:r>
            <a:r>
              <a:rPr sz="1200" spc="5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terms.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  <a:p>
            <a:pPr marL="12700">
              <a:lnSpc>
                <a:spcPts val="1600"/>
              </a:lnSpc>
            </a:pPr>
            <a:r>
              <a:rPr sz="1200" spc="-10" dirty="0">
                <a:solidFill>
                  <a:srgbClr val="0000FF"/>
                </a:solidFill>
                <a:latin typeface="Aptos Display" panose="020B0004020202020204" pitchFamily="34" charset="0"/>
                <a:cs typeface="Times New Roman"/>
              </a:rPr>
              <a:t>TIP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: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Groun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d Transportation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can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booked</a:t>
            </a:r>
            <a:r>
              <a:rPr lang="en-US" sz="1200" dirty="0">
                <a:latin typeface="Aptos Display" panose="020B0004020202020204" pitchFamily="34" charset="0"/>
                <a:cs typeface="Times New Roman"/>
              </a:rPr>
              <a:t> also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as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a</a:t>
            </a:r>
            <a:r>
              <a:rPr sz="12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dirty="0">
                <a:latin typeface="Aptos Display" panose="020B0004020202020204" pitchFamily="34" charset="0"/>
                <a:cs typeface="Times New Roman"/>
              </a:rPr>
              <a:t>standalone</a:t>
            </a:r>
            <a:r>
              <a:rPr sz="12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200" spc="-10" dirty="0">
                <a:latin typeface="Aptos Display" panose="020B0004020202020204" pitchFamily="34" charset="0"/>
                <a:cs typeface="Times New Roman"/>
              </a:rPr>
              <a:t>product</a:t>
            </a:r>
            <a:endParaRPr sz="1200" dirty="0"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48850" y="4865937"/>
            <a:ext cx="112522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Other</a:t>
            </a:r>
            <a:r>
              <a:rPr sz="1400" spc="-60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Products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5601" y="4792767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3799142" cy="47489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8417" y="1229700"/>
              <a:ext cx="1729156" cy="5146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774" y="4792600"/>
              <a:ext cx="1037472" cy="3069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65064" y="2298694"/>
            <a:ext cx="2435936" cy="289631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ctr">
              <a:lnSpc>
                <a:spcPts val="1980"/>
              </a:lnSpc>
              <a:spcBef>
                <a:spcPts val="315"/>
              </a:spcBef>
            </a:pPr>
            <a:r>
              <a:rPr lang="en-US" sz="1600" b="0" dirty="0">
                <a:solidFill>
                  <a:srgbClr val="535353"/>
                </a:solidFill>
                <a:latin typeface="Aptos Display" panose="020B0004020202020204" pitchFamily="34" charset="0"/>
                <a:cs typeface="Source Sans 3 Light"/>
              </a:rPr>
              <a:t>Rail Booking Best Practices</a:t>
            </a:r>
            <a:endParaRPr sz="1600" dirty="0"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18555" y="1932506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48924"/>
            <a:ext cx="9144000" cy="394970"/>
            <a:chOff x="0" y="4748924"/>
            <a:chExt cx="9144000" cy="394970"/>
          </a:xfrm>
        </p:grpSpPr>
        <p:sp>
          <p:nvSpPr>
            <p:cNvPr id="3" name="object 3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6"/>
              <a:ext cx="1275656" cy="256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2925" y="147687"/>
            <a:ext cx="191349" cy="683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02168" y="147690"/>
            <a:ext cx="191355" cy="68332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005513" y="258148"/>
            <a:ext cx="11334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Amtrak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8401" y="1168030"/>
            <a:ext cx="2278380" cy="66883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Any travelers in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United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States?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Amtrak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rail</a:t>
            </a:r>
            <a:r>
              <a:rPr sz="13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option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is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always</a:t>
            </a:r>
            <a:r>
              <a:rPr sz="1300" spc="9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available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9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lang="en-US" sz="1300" spc="-25" dirty="0">
                <a:latin typeface="Aptos Display" panose="020B0004020202020204" pitchFamily="34" charset="0"/>
                <a:cs typeface="Times New Roman"/>
              </a:rPr>
              <a:t>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37453" y="948026"/>
            <a:ext cx="5108605" cy="3709481"/>
            <a:chOff x="3637453" y="948026"/>
            <a:chExt cx="5108605" cy="3709481"/>
          </a:xfrm>
        </p:grpSpPr>
        <p:pic>
          <p:nvPicPr>
            <p:cNvPr id="13" name="object 13"/>
            <p:cNvPicPr/>
            <p:nvPr/>
          </p:nvPicPr>
          <p:blipFill rotWithShape="1">
            <a:blip r:embed="rId6" cstate="print"/>
            <a:srcRect t="1291"/>
            <a:stretch/>
          </p:blipFill>
          <p:spPr>
            <a:xfrm>
              <a:off x="3637454" y="948026"/>
              <a:ext cx="5092096" cy="19390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 rotWithShape="1">
            <a:blip r:embed="rId7" cstate="print"/>
            <a:srcRect b="25245"/>
            <a:stretch/>
          </p:blipFill>
          <p:spPr>
            <a:xfrm>
              <a:off x="3637453" y="2978494"/>
              <a:ext cx="5108605" cy="167901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18401" y="2209413"/>
            <a:ext cx="2545080" cy="67236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Search,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send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price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offer,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purchase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ticket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client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directly</a:t>
            </a:r>
            <a:r>
              <a:rPr sz="1300" spc="16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from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6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platform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748850" y="4865937"/>
            <a:ext cx="112522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Other</a:t>
            </a:r>
            <a:r>
              <a:rPr sz="1400" spc="-60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Products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71DB9ECE-7D16-442B-8524-F00E28B94233}"/>
              </a:ext>
            </a:extLst>
          </p:cNvPr>
          <p:cNvSpPr txBox="1"/>
          <p:nvPr/>
        </p:nvSpPr>
        <p:spPr>
          <a:xfrm>
            <a:off x="483452" y="3303106"/>
            <a:ext cx="2545080" cy="88684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Amtrak integration is facilitated by Sabre. If you are using a different GDS, a passive segment will be created in your GDS by Atriis.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48924"/>
            <a:ext cx="9144000" cy="394970"/>
            <a:chOff x="0" y="4748924"/>
            <a:chExt cx="9144000" cy="394970"/>
          </a:xfrm>
        </p:grpSpPr>
        <p:sp>
          <p:nvSpPr>
            <p:cNvPr id="3" name="object 3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6"/>
              <a:ext cx="1275656" cy="256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2925" y="147687"/>
            <a:ext cx="191349" cy="683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02168" y="147690"/>
            <a:ext cx="191355" cy="68332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67767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BeNeRail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8525" y="1118913"/>
            <a:ext cx="3367676" cy="176003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83820">
              <a:lnSpc>
                <a:spcPts val="1650"/>
              </a:lnSpc>
              <a:spcBef>
                <a:spcPts val="1650"/>
              </a:spcBef>
            </a:pPr>
            <a:r>
              <a:rPr sz="1300" spc="-10" dirty="0" err="1">
                <a:latin typeface="Aptos Display" panose="020B0004020202020204" pitchFamily="34" charset="0"/>
                <a:cs typeface="Calibri"/>
              </a:rPr>
              <a:t>BeNeRail</a:t>
            </a:r>
            <a:r>
              <a:rPr sz="1300" spc="-45" dirty="0">
                <a:latin typeface="Aptos Display" panose="020B0004020202020204" pitchFamily="34" charset="0"/>
                <a:cs typeface="Calibri"/>
              </a:rPr>
              <a:t> </a:t>
            </a:r>
            <a:r>
              <a:rPr lang="en-US" sz="1300" spc="-45" dirty="0">
                <a:latin typeface="Aptos Display" panose="020B0004020202020204" pitchFamily="34" charset="0"/>
                <a:cs typeface="Calibri"/>
              </a:rPr>
              <a:t>option can be found on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search</a:t>
            </a:r>
            <a:r>
              <a:rPr lang="en-US" sz="1300" dirty="0">
                <a:latin typeface="Aptos Display" panose="020B0004020202020204" pitchFamily="34" charset="0"/>
                <a:cs typeface="Calibri"/>
              </a:rPr>
              <a:t> screen</a:t>
            </a:r>
            <a:r>
              <a:rPr sz="1300" spc="-4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under</a:t>
            </a:r>
            <a:r>
              <a:rPr sz="1300" spc="-45" dirty="0">
                <a:latin typeface="Aptos Display" panose="020B0004020202020204" pitchFamily="34" charset="0"/>
                <a:cs typeface="Calibri"/>
              </a:rPr>
              <a:t> </a:t>
            </a:r>
            <a:r>
              <a:rPr lang="en-US" sz="1300" spc="-45" dirty="0">
                <a:latin typeface="Aptos Display" panose="020B0004020202020204" pitchFamily="34" charset="0"/>
                <a:cs typeface="Calibri"/>
              </a:rPr>
              <a:t>the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‘EU</a:t>
            </a:r>
            <a:r>
              <a:rPr sz="1300" spc="-4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Rail’</a:t>
            </a:r>
            <a:r>
              <a:rPr sz="1300" spc="-4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label.</a:t>
            </a:r>
            <a:endParaRPr sz="1300" dirty="0">
              <a:latin typeface="Aptos Display" panose="020B0004020202020204" pitchFamily="34" charset="0"/>
              <a:cs typeface="Calibri"/>
            </a:endParaRPr>
          </a:p>
          <a:p>
            <a:pPr marL="12700" marR="540385">
              <a:lnSpc>
                <a:spcPts val="1650"/>
              </a:lnSpc>
              <a:spcBef>
                <a:spcPts val="1650"/>
              </a:spcBef>
            </a:pPr>
            <a:r>
              <a:rPr sz="1300" dirty="0">
                <a:latin typeface="Aptos Display" panose="020B0004020202020204" pitchFamily="34" charset="0"/>
                <a:cs typeface="Calibri"/>
              </a:rPr>
              <a:t>Follow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the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search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and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selection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process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Calibri"/>
              </a:rPr>
              <a:t>to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purchase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your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tickets</a:t>
            </a:r>
            <a:endParaRPr sz="1300" dirty="0">
              <a:latin typeface="Aptos Display" panose="020B0004020202020204" pitchFamily="34" charset="0"/>
              <a:cs typeface="Calibri"/>
            </a:endParaRPr>
          </a:p>
          <a:p>
            <a:pPr marL="12700" marR="5080">
              <a:lnSpc>
                <a:spcPts val="1650"/>
              </a:lnSpc>
              <a:spcBef>
                <a:spcPts val="1650"/>
              </a:spcBef>
            </a:pPr>
            <a:r>
              <a:rPr sz="1300" spc="-10" dirty="0">
                <a:latin typeface="Aptos Display" panose="020B0004020202020204" pitchFamily="34" charset="0"/>
                <a:cs typeface="Calibri"/>
              </a:rPr>
              <a:t>BeNeRail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also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offers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other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suppliers’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tickets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-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20" dirty="0">
                <a:latin typeface="Aptos Display" panose="020B0004020202020204" pitchFamily="34" charset="0"/>
                <a:cs typeface="Calibri"/>
              </a:rPr>
              <a:t>such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as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DeutscheBahn,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SNCF,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Thalys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20" dirty="0">
                <a:latin typeface="Aptos Display" panose="020B0004020202020204" pitchFamily="34" charset="0"/>
                <a:cs typeface="Calibri"/>
              </a:rPr>
              <a:t>etc’</a:t>
            </a:r>
            <a:endParaRPr sz="1300" dirty="0">
              <a:latin typeface="Aptos Display" panose="020B0004020202020204" pitchFamily="34" charset="0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74600" y="983413"/>
            <a:ext cx="4242704" cy="361311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748850" y="4865937"/>
            <a:ext cx="112522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Other</a:t>
            </a:r>
            <a:r>
              <a:rPr sz="1400" spc="-60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Products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48924"/>
            <a:ext cx="9144000" cy="394970"/>
            <a:chOff x="0" y="4748924"/>
            <a:chExt cx="9144000" cy="394970"/>
          </a:xfrm>
        </p:grpSpPr>
        <p:sp>
          <p:nvSpPr>
            <p:cNvPr id="3" name="object 3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6"/>
              <a:ext cx="1275656" cy="256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2925" y="147687"/>
            <a:ext cx="191349" cy="683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02168" y="147690"/>
            <a:ext cx="191355" cy="68332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13032" y="48117"/>
            <a:ext cx="4716696" cy="663064"/>
          </a:xfrm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677670">
              <a:lnSpc>
                <a:spcPct val="100000"/>
              </a:lnSpc>
              <a:spcBef>
                <a:spcPts val="100"/>
              </a:spcBef>
            </a:pPr>
            <a:r>
              <a:rPr lang="en-US" spc="-30" dirty="0"/>
              <a:t>Deutsche Bahn</a:t>
            </a:r>
            <a:endParaRPr spc="-30" dirty="0"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11" y="4782506"/>
            <a:ext cx="329242" cy="32714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74894" y="1123950"/>
            <a:ext cx="3367676" cy="24129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83820">
              <a:lnSpc>
                <a:spcPts val="1650"/>
              </a:lnSpc>
              <a:spcBef>
                <a:spcPts val="1650"/>
              </a:spcBef>
            </a:pPr>
            <a:r>
              <a:rPr lang="en-US" sz="1300" spc="-10" dirty="0">
                <a:latin typeface="Aptos Display" panose="020B0004020202020204" pitchFamily="34" charset="0"/>
                <a:cs typeface="Calibri"/>
              </a:rPr>
              <a:t>Deutsche Bahn is available under Additional Products menu when searching for Corporate travelers.</a:t>
            </a:r>
            <a:endParaRPr sz="1300" dirty="0">
              <a:latin typeface="Aptos Display" panose="020B0004020202020204" pitchFamily="34" charset="0"/>
              <a:cs typeface="Calibri"/>
            </a:endParaRPr>
          </a:p>
          <a:p>
            <a:pPr marL="12700" marR="540385">
              <a:lnSpc>
                <a:spcPts val="1650"/>
              </a:lnSpc>
              <a:spcBef>
                <a:spcPts val="1650"/>
              </a:spcBef>
            </a:pPr>
            <a:r>
              <a:rPr sz="1300" dirty="0">
                <a:latin typeface="Aptos Display" panose="020B0004020202020204" pitchFamily="34" charset="0"/>
                <a:cs typeface="Calibri"/>
              </a:rPr>
              <a:t>Follow</a:t>
            </a:r>
            <a:r>
              <a:rPr sz="1300" spc="-35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the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search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and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selection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process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Calibri"/>
              </a:rPr>
              <a:t>to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purchase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dirty="0">
                <a:latin typeface="Aptos Display" panose="020B0004020202020204" pitchFamily="34" charset="0"/>
                <a:cs typeface="Calibri"/>
              </a:rPr>
              <a:t>your</a:t>
            </a:r>
            <a:r>
              <a:rPr sz="1300" spc="-30" dirty="0">
                <a:latin typeface="Aptos Display" panose="020B0004020202020204" pitchFamily="34" charset="0"/>
                <a:cs typeface="Calibri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Calibri"/>
              </a:rPr>
              <a:t>tickets</a:t>
            </a:r>
            <a:r>
              <a:rPr lang="en-US" sz="1300" spc="-10" dirty="0">
                <a:latin typeface="Aptos Display" panose="020B0004020202020204" pitchFamily="34" charset="0"/>
                <a:cs typeface="Calibri"/>
              </a:rPr>
              <a:t>. </a:t>
            </a:r>
            <a:br>
              <a:rPr lang="en-US" sz="1300" spc="-10" dirty="0">
                <a:latin typeface="Aptos Display" panose="020B0004020202020204" pitchFamily="34" charset="0"/>
                <a:cs typeface="Calibri"/>
              </a:rPr>
            </a:br>
            <a:br>
              <a:rPr lang="en-US" sz="1300" spc="-10" dirty="0">
                <a:latin typeface="Aptos Display" panose="020B0004020202020204" pitchFamily="34" charset="0"/>
                <a:cs typeface="Calibri"/>
              </a:rPr>
            </a:br>
            <a:r>
              <a:rPr lang="en-US" sz="1300" spc="-10" dirty="0">
                <a:latin typeface="Aptos Display" panose="020B0004020202020204" pitchFamily="34" charset="0"/>
                <a:cs typeface="Calibri"/>
              </a:rPr>
              <a:t>The booking is made directly on DB website and it’s important to continue with the flow all the way back to Atriis to make sure the PNR/Segment in GDS is created.</a:t>
            </a:r>
            <a:endParaRPr sz="1300" dirty="0">
              <a:latin typeface="Aptos Display" panose="020B0004020202020204" pitchFamily="34" charset="0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2774" y="4792600"/>
            <a:ext cx="1037472" cy="3069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748850" y="4865937"/>
            <a:ext cx="112522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434343"/>
                </a:solidFill>
                <a:latin typeface="Calibri"/>
                <a:cs typeface="Calibri"/>
              </a:rPr>
              <a:t>Other</a:t>
            </a:r>
            <a:r>
              <a:rPr sz="1400" spc="-60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Products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638E5A4-461B-7CB6-ED60-B51E0D634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2570" y="1098511"/>
            <a:ext cx="5086979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99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A3C8D-F5D3-3BDA-C97A-F1E9D659B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E9D12124-B483-52C4-4AC9-1E37F6E3B4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6150" y="147700"/>
            <a:ext cx="191349" cy="683325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2D2FF9F9-525D-E8F2-86B9-29233A3E17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7943" y="147690"/>
            <a:ext cx="191355" cy="683323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DB9B042C-C3A4-CB9E-D5B7-C814F11C771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26261" y="4782756"/>
            <a:ext cx="329242" cy="327146"/>
          </a:xfrm>
          <a:prstGeom prst="rect">
            <a:avLst/>
          </a:prstGeom>
        </p:spPr>
      </p:pic>
      <p:pic>
        <p:nvPicPr>
          <p:cNvPr id="9" name="object 9">
            <a:extLst>
              <a:ext uri="{FF2B5EF4-FFF2-40B4-BE49-F238E27FC236}">
                <a16:creationId xmlns:a16="http://schemas.microsoft.com/office/drawing/2014/main" id="{D4C3D8ED-C3CA-9EE0-6261-8330053F87A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914681D6-974A-975B-D32D-53084FF49D1F}"/>
              </a:ext>
            </a:extLst>
          </p:cNvPr>
          <p:cNvSpPr txBox="1"/>
          <p:nvPr/>
        </p:nvSpPr>
        <p:spPr>
          <a:xfrm>
            <a:off x="7069025" y="4866188"/>
            <a:ext cx="19907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General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Recommendations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8A1A6A-848F-1A08-7BDC-1ECB8487A29B}"/>
              </a:ext>
            </a:extLst>
          </p:cNvPr>
          <p:cNvSpPr txBox="1"/>
          <p:nvPr/>
        </p:nvSpPr>
        <p:spPr>
          <a:xfrm>
            <a:off x="762000" y="1382988"/>
            <a:ext cx="23812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Non- GDS Hotel Suppliers</a:t>
            </a:r>
          </a:p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Expedia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Booking.com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RateHawk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Amadeus Hotel Plus (incl.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HRS,Value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 Hotels,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Bedsonline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Sunhotels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Teldar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 Travel,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Restel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,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Hcorpo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eHotel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Premier Inn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Travelodge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GoGlobal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</a:br>
            <a:endParaRPr lang="en-IL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66468C-B3F3-74A1-DE6D-1AD6FEFDA0FD}"/>
              </a:ext>
            </a:extLst>
          </p:cNvPr>
          <p:cNvSpPr txBox="1"/>
          <p:nvPr/>
        </p:nvSpPr>
        <p:spPr>
          <a:xfrm>
            <a:off x="3200400" y="1382988"/>
            <a:ext cx="23812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Rail Suppliers</a:t>
            </a:r>
          </a:p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Evolvi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Benerail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 (incl. SNCB Europe, NS, CFF, OBB, Thalys, Eurostar, TGV (SNCF), ICE (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DeutscheBahn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), IC (InterCity) / NRT within Europe)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Amtrak </a:t>
            </a: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</a:br>
            <a:endParaRPr lang="en-IL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BECB6E-E309-716E-9562-260A6978856A}"/>
              </a:ext>
            </a:extLst>
          </p:cNvPr>
          <p:cNvSpPr txBox="1"/>
          <p:nvPr/>
        </p:nvSpPr>
        <p:spPr>
          <a:xfrm>
            <a:off x="6124599" y="1382988"/>
            <a:ext cx="2381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Other Products:</a:t>
            </a:r>
          </a:p>
          <a:p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SunnyCars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Holiday Extras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Groundscope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+mn-ea"/>
                <a:cs typeface="Times New Roman"/>
              </a:rPr>
              <a:t>Transferz</a:t>
            </a:r>
            <a:endParaRPr lang="en-IL" sz="12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+mn-ea"/>
              <a:cs typeface="Times New Roman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1FD45504-F733-CBC0-3030-D18BE64A1F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39542"/>
            <a:ext cx="4718050" cy="830263"/>
          </a:xfrm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114425">
              <a:lnSpc>
                <a:spcPct val="100000"/>
              </a:lnSpc>
              <a:spcBef>
                <a:spcPts val="100"/>
              </a:spcBef>
            </a:pPr>
            <a:r>
              <a:rPr lang="en-US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Atriis </a:t>
            </a:r>
            <a:r>
              <a:rPr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Available</a:t>
            </a:r>
            <a:r>
              <a:rPr spc="-75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P</a:t>
            </a:r>
            <a:r>
              <a:rPr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roducts</a:t>
            </a:r>
          </a:p>
        </p:txBody>
      </p:sp>
    </p:spTree>
    <p:extLst>
      <p:ext uri="{BB962C8B-B14F-4D97-AF65-F5344CB8AC3E}">
        <p14:creationId xmlns:p14="http://schemas.microsoft.com/office/powerpoint/2010/main" val="2925694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48924"/>
            <a:ext cx="9144000" cy="394970"/>
            <a:chOff x="0" y="4748924"/>
            <a:chExt cx="9144000" cy="394970"/>
          </a:xfrm>
        </p:grpSpPr>
        <p:sp>
          <p:nvSpPr>
            <p:cNvPr id="3" name="object 3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6"/>
              <a:ext cx="1275656" cy="256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5601" y="153552"/>
            <a:ext cx="191355" cy="6716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10993" y="147690"/>
            <a:ext cx="191355" cy="68332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86000" y="-10660"/>
            <a:ext cx="4716696" cy="663064"/>
          </a:xfrm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153160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Trip</a:t>
            </a:r>
            <a:r>
              <a:rPr spc="-105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Deﬁnition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6261" y="4782756"/>
            <a:ext cx="329242" cy="32714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49230" y="1430998"/>
            <a:ext cx="6543675" cy="2038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106045">
              <a:lnSpc>
                <a:spcPct val="116100"/>
              </a:lnSpc>
              <a:spcBef>
                <a:spcPts val="100"/>
              </a:spcBef>
              <a:buSzPct val="78571"/>
              <a:tabLst>
                <a:tab pos="325120" algn="l"/>
              </a:tabLst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</a:t>
            </a:r>
            <a:r>
              <a:rPr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rgbClr val="F8A728"/>
                </a:solidFill>
                <a:latin typeface="Aptos Display" panose="020B0004020202020204" pitchFamily="34" charset="0"/>
                <a:cs typeface="Times New Roman"/>
              </a:rPr>
              <a:t>end-to-end</a:t>
            </a:r>
            <a:r>
              <a:rPr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service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journey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traveler(s).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Our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goal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not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sell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traveler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requested,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but</a:t>
            </a:r>
            <a:r>
              <a:rPr sz="1400" spc="1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also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foresee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other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needs</a:t>
            </a:r>
            <a:r>
              <a:rPr sz="1400" spc="1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proactively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offer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solutions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using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our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experience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professional</a:t>
            </a:r>
            <a:r>
              <a:rPr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skills.</a:t>
            </a:r>
            <a:endParaRPr lang="en-US" sz="1400" spc="-1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  <a:p>
            <a:pPr marL="12065" marR="106045">
              <a:lnSpc>
                <a:spcPct val="116100"/>
              </a:lnSpc>
              <a:spcBef>
                <a:spcPts val="100"/>
              </a:spcBef>
              <a:buSzPct val="78571"/>
              <a:tabLst>
                <a:tab pos="325120" algn="l"/>
              </a:tabLst>
            </a:pPr>
            <a:endParaRPr lang="en-US" sz="1400" spc="-10" dirty="0">
              <a:latin typeface="Aptos Display" panose="020B0004020202020204" pitchFamily="34" charset="0"/>
              <a:cs typeface="Times New Roman"/>
            </a:endParaRPr>
          </a:p>
          <a:p>
            <a:pPr marL="12065" marR="106045">
              <a:lnSpc>
                <a:spcPct val="116100"/>
              </a:lnSpc>
              <a:spcBef>
                <a:spcPts val="100"/>
              </a:spcBef>
              <a:buSzPct val="78571"/>
              <a:tabLst>
                <a:tab pos="325120" algn="l"/>
              </a:tabLst>
            </a:pPr>
            <a:endParaRPr lang="en-US" sz="1400" spc="-10" dirty="0">
              <a:latin typeface="Aptos Display" panose="020B0004020202020204" pitchFamily="34" charset="0"/>
              <a:cs typeface="Times New Roman"/>
            </a:endParaRPr>
          </a:p>
          <a:p>
            <a:pPr marL="12065" marR="106045">
              <a:lnSpc>
                <a:spcPct val="116100"/>
              </a:lnSpc>
              <a:spcBef>
                <a:spcPts val="100"/>
              </a:spcBef>
              <a:buSzPct val="78571"/>
              <a:tabLst>
                <a:tab pos="325120" algn="l"/>
              </a:tabLst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One</a:t>
            </a:r>
            <a:r>
              <a:rPr sz="14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can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contain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up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to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5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travelers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all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types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of</a:t>
            </a:r>
            <a:r>
              <a:rPr sz="14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multiple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quotes.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Each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in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system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gets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unique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trip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number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and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is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only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used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4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4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products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for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the</a:t>
            </a:r>
            <a:r>
              <a:rPr sz="14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same</a:t>
            </a:r>
            <a:r>
              <a:rPr sz="1400" spc="1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Times New Roman"/>
              </a:rPr>
              <a:t>journey.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22089" y="392014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069025" y="4866188"/>
            <a:ext cx="19907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General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Recommendations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748924"/>
            <a:ext cx="9144000" cy="394970"/>
            <a:chOff x="0" y="4748924"/>
            <a:chExt cx="9144000" cy="394970"/>
          </a:xfrm>
        </p:grpSpPr>
        <p:sp>
          <p:nvSpPr>
            <p:cNvPr id="3" name="object 3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9549" y="4782506"/>
              <a:ext cx="329242" cy="3271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851" y="4817746"/>
              <a:ext cx="1275656" cy="256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748924"/>
              <a:ext cx="9144000" cy="394970"/>
            </a:xfrm>
            <a:custGeom>
              <a:avLst/>
              <a:gdLst/>
              <a:ahLst/>
              <a:cxnLst/>
              <a:rect l="l" t="t" r="r" b="b"/>
              <a:pathLst>
                <a:path w="9144000" h="394970">
                  <a:moveTo>
                    <a:pt x="9143999" y="394799"/>
                  </a:moveTo>
                  <a:lnTo>
                    <a:pt x="0" y="394799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94799"/>
                  </a:lnTo>
                  <a:close/>
                </a:path>
              </a:pathLst>
            </a:custGeom>
            <a:solidFill>
              <a:srgbClr val="EEE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19400" y="191231"/>
            <a:ext cx="191349" cy="683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86503" y="159545"/>
            <a:ext cx="191355" cy="68332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394394" y="86230"/>
            <a:ext cx="4716696" cy="663064"/>
          </a:xfrm>
          <a:prstGeom prst="rect">
            <a:avLst/>
          </a:prstGeom>
        </p:spPr>
        <p:txBody>
          <a:bodyPr vert="horz" wrap="square" lIns="0" tIns="245171" rIns="0" bIns="0" rtlCol="0">
            <a:spAutoFit/>
          </a:bodyPr>
          <a:lstStyle/>
          <a:p>
            <a:pPr marL="1134745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latin typeface="Aptos Display" panose="020B0004020202020204" pitchFamily="34" charset="0"/>
              </a:rPr>
              <a:t>Corporate</a:t>
            </a:r>
            <a:r>
              <a:rPr spc="-75" dirty="0">
                <a:latin typeface="Aptos Display" panose="020B0004020202020204" pitchFamily="34" charset="0"/>
              </a:rPr>
              <a:t> </a:t>
            </a:r>
            <a:r>
              <a:rPr spc="-30" dirty="0">
                <a:latin typeface="Aptos Display" panose="020B0004020202020204" pitchFamily="34" charset="0"/>
              </a:rPr>
              <a:t>Context</a:t>
            </a: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7111" y="4782756"/>
            <a:ext cx="329242" cy="32714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392195" y="1316617"/>
            <a:ext cx="6359610" cy="2334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Atriis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allows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store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3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display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account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latin typeface="Aptos Display" panose="020B0004020202020204" pitchFamily="34" charset="0"/>
                <a:cs typeface="Times New Roman"/>
              </a:rPr>
              <a:t>real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time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both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online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offline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accounts.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This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means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that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all</a:t>
            </a:r>
            <a:r>
              <a:rPr sz="1300" spc="10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agents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0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0" dirty="0">
                <a:latin typeface="Aptos Display" panose="020B0004020202020204" pitchFamily="34" charset="0"/>
                <a:cs typeface="Times New Roman"/>
              </a:rPr>
              <a:t>have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access</a:t>
            </a:r>
            <a:r>
              <a:rPr sz="1300" spc="17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to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speciﬁc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negotiated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rates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all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products,</a:t>
            </a:r>
            <a:r>
              <a:rPr sz="1300" spc="17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supplier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preferences,</a:t>
            </a:r>
            <a:r>
              <a:rPr sz="1300" spc="18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travel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policy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information,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approval flows,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reference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ﬁelds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other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corporate-related</a:t>
            </a:r>
            <a:r>
              <a:rPr sz="1300" spc="18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items.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414655">
              <a:lnSpc>
                <a:spcPct val="116100"/>
              </a:lnSpc>
              <a:spcBef>
                <a:spcPts val="5"/>
              </a:spcBef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information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displayed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throughout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booking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process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25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25" dirty="0">
                <a:latin typeface="Aptos Display" panose="020B0004020202020204" pitchFamily="34" charset="0"/>
                <a:cs typeface="Times New Roman"/>
              </a:rPr>
              <a:t>is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available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in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click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before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start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working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on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your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trip.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300" dirty="0">
              <a:latin typeface="Aptos Display" panose="020B0004020202020204" pitchFamily="34" charset="0"/>
              <a:cs typeface="Times New Roman"/>
            </a:endParaRPr>
          </a:p>
          <a:p>
            <a:pPr marL="12700" marR="164465">
              <a:lnSpc>
                <a:spcPct val="116100"/>
              </a:lnSpc>
            </a:pPr>
            <a:r>
              <a:rPr sz="1300" dirty="0">
                <a:latin typeface="Aptos Display" panose="020B0004020202020204" pitchFamily="34" charset="0"/>
                <a:cs typeface="Times New Roman"/>
              </a:rPr>
              <a:t>Whichever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product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you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are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searching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for,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simply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look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for</a:t>
            </a:r>
            <a:r>
              <a:rPr sz="1300" spc="11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“Related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account”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ﬁeld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and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select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corporate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account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name</a:t>
            </a:r>
            <a:r>
              <a:rPr lang="en-US" sz="1300" dirty="0">
                <a:latin typeface="Aptos Display" panose="020B0004020202020204" pitchFamily="34" charset="0"/>
                <a:cs typeface="Times New Roman"/>
              </a:rPr>
              <a:t> from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.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will</a:t>
            </a:r>
            <a:r>
              <a:rPr sz="1300" spc="114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do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dirty="0">
                <a:latin typeface="Aptos Display" panose="020B0004020202020204" pitchFamily="34" charset="0"/>
                <a:cs typeface="Times New Roman"/>
              </a:rPr>
              <a:t>the</a:t>
            </a:r>
            <a:r>
              <a:rPr sz="1300" spc="120" dirty="0">
                <a:latin typeface="Aptos Display" panose="020B0004020202020204" pitchFamily="34" charset="0"/>
                <a:cs typeface="Times New Roman"/>
              </a:rPr>
              <a:t> </a:t>
            </a:r>
            <a:r>
              <a:rPr sz="1300" spc="-10" dirty="0">
                <a:latin typeface="Aptos Display" panose="020B0004020202020204" pitchFamily="34" charset="0"/>
                <a:cs typeface="Times New Roman"/>
              </a:rPr>
              <a:t>rest!</a:t>
            </a:r>
            <a:endParaRPr sz="1300" dirty="0">
              <a:latin typeface="Aptos Display" panose="020B0004020202020204" pitchFamily="34" charset="0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0862" y="4792600"/>
            <a:ext cx="1037472" cy="3069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069025" y="4866188"/>
            <a:ext cx="1990725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General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Recommendations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9001" y="4792842"/>
              <a:ext cx="308925" cy="3069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352089" cy="47489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74" y="4792775"/>
              <a:ext cx="1037472" cy="3069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0141" y="1906299"/>
              <a:ext cx="1729156" cy="51463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179201" y="2846469"/>
            <a:ext cx="12814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6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Source Sans 3 Light"/>
              </a:rPr>
              <a:t>Booking</a:t>
            </a:r>
            <a:r>
              <a:rPr sz="1600" b="0" spc="-6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Source Sans 3 Light"/>
              </a:rPr>
              <a:t> </a:t>
            </a:r>
            <a:r>
              <a:rPr sz="1600" b="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cs typeface="Source Sans 3 Light"/>
              </a:rPr>
              <a:t>Flow</a:t>
            </a:r>
            <a:endParaRPr sz="16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cs typeface="Source Sans 3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1118" y="2641931"/>
            <a:ext cx="1099820" cy="91440"/>
          </a:xfrm>
          <a:custGeom>
            <a:avLst/>
            <a:gdLst/>
            <a:ahLst/>
            <a:cxnLst/>
            <a:rect l="l" t="t" r="r" b="b"/>
            <a:pathLst>
              <a:path w="1099820" h="91439">
                <a:moveTo>
                  <a:pt x="1099199" y="90899"/>
                </a:moveTo>
                <a:lnTo>
                  <a:pt x="0" y="90899"/>
                </a:lnTo>
                <a:lnTo>
                  <a:pt x="0" y="0"/>
                </a:lnTo>
                <a:lnTo>
                  <a:pt x="1099199" y="0"/>
                </a:lnTo>
                <a:lnTo>
                  <a:pt x="1099199" y="90899"/>
                </a:lnTo>
                <a:close/>
              </a:path>
            </a:pathLst>
          </a:custGeom>
          <a:solidFill>
            <a:srgbClr val="F9A72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4963" y="258160"/>
            <a:ext cx="44342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10" dirty="0">
                <a:latin typeface="Aptos Display" panose="020B0004020202020204" pitchFamily="34" charset="0"/>
              </a:rPr>
              <a:t>Booking a</a:t>
            </a:r>
            <a:r>
              <a:rPr spc="10" dirty="0">
                <a:latin typeface="Aptos Display" panose="020B0004020202020204" pitchFamily="34" charset="0"/>
              </a:rPr>
              <a:t> </a:t>
            </a:r>
            <a:r>
              <a:rPr dirty="0">
                <a:latin typeface="Aptos Display" panose="020B0004020202020204" pitchFamily="34" charset="0"/>
              </a:rPr>
              <a:t>New</a:t>
            </a:r>
            <a:r>
              <a:rPr spc="5" dirty="0">
                <a:latin typeface="Aptos Display" panose="020B0004020202020204" pitchFamily="34" charset="0"/>
              </a:rPr>
              <a:t> </a:t>
            </a:r>
            <a:r>
              <a:rPr spc="-40" dirty="0">
                <a:latin typeface="Aptos Display" panose="020B0004020202020204" pitchFamily="34" charset="0"/>
              </a:rPr>
              <a:t>Trip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0761" y="4782756"/>
            <a:ext cx="329242" cy="3271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200" y="1130520"/>
            <a:ext cx="2685950" cy="3558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670">
              <a:lnSpc>
                <a:spcPct val="114599"/>
              </a:lnSpc>
              <a:spcBef>
                <a:spcPts val="100"/>
              </a:spcBef>
            </a:pP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Upon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receiving</a:t>
            </a:r>
            <a:r>
              <a:rPr sz="11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request</a:t>
            </a:r>
            <a:r>
              <a:rPr sz="11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for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travel</a:t>
            </a:r>
            <a:r>
              <a:rPr sz="11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or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information</a:t>
            </a:r>
            <a:r>
              <a:rPr sz="11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from</a:t>
            </a:r>
            <a:r>
              <a:rPr sz="11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</a:t>
            </a:r>
            <a:r>
              <a:rPr sz="11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client,</a:t>
            </a:r>
            <a:r>
              <a:rPr sz="11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please</a:t>
            </a:r>
            <a:r>
              <a:rPr sz="1100" spc="114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start</a:t>
            </a:r>
            <a:r>
              <a:rPr sz="11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by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opening</a:t>
            </a:r>
            <a:r>
              <a:rPr sz="11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</a:t>
            </a:r>
            <a:r>
              <a:rPr sz="11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new</a:t>
            </a:r>
            <a:r>
              <a:rPr sz="11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trip</a:t>
            </a:r>
            <a:r>
              <a:rPr sz="11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on</a:t>
            </a:r>
            <a:r>
              <a:rPr sz="11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</a:t>
            </a:r>
            <a:r>
              <a:rPr sz="1100" spc="9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platform.</a:t>
            </a:r>
            <a:r>
              <a:rPr sz="1100" spc="9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Each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trip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is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unique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and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should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be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only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used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once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for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same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initial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traveler(s).</a:t>
            </a:r>
            <a:endParaRPr lang="en-US" sz="1100" spc="-1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STHupo" panose="020B0503020204020204" pitchFamily="2" charset="-122"/>
              <a:cs typeface="Times New Roman"/>
            </a:endParaRPr>
          </a:p>
          <a:p>
            <a:pPr marL="12700" marR="26670">
              <a:lnSpc>
                <a:spcPct val="114599"/>
              </a:lnSpc>
              <a:spcBef>
                <a:spcPts val="100"/>
              </a:spcBef>
            </a:pPr>
            <a:endParaRPr lang="en-US" sz="1100" spc="-1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STHupo" panose="020B0503020204020204" pitchFamily="2" charset="-122"/>
              <a:cs typeface="Times New Roman"/>
            </a:endParaRPr>
          </a:p>
          <a:p>
            <a:pPr marL="12700" marR="26670">
              <a:lnSpc>
                <a:spcPct val="114599"/>
              </a:lnSpc>
              <a:spcBef>
                <a:spcPts val="100"/>
              </a:spcBef>
            </a:pPr>
            <a:r>
              <a:rPr lang="en-US" sz="11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After the travel dates of the trip pass, the trip will be locked and kept in the system for information only</a:t>
            </a:r>
          </a:p>
          <a:p>
            <a:pPr marL="12700" marR="26670">
              <a:lnSpc>
                <a:spcPct val="114599"/>
              </a:lnSpc>
              <a:spcBef>
                <a:spcPts val="100"/>
              </a:spcBef>
            </a:pPr>
            <a:endParaRPr sz="11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STHupo" panose="020B0503020204020204" pitchFamily="2" charset="-122"/>
              <a:cs typeface="Times New Roman"/>
            </a:endParaRPr>
          </a:p>
          <a:p>
            <a:pPr marL="12700" marR="5080">
              <a:lnSpc>
                <a:spcPct val="114599"/>
              </a:lnSpc>
              <a:spcBef>
                <a:spcPts val="5"/>
              </a:spcBef>
            </a:pP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Once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new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trip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is</a:t>
            </a:r>
            <a:r>
              <a:rPr sz="1100" spc="1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open,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you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can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search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for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flights,</a:t>
            </a:r>
            <a:r>
              <a:rPr sz="11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hotels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and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cars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all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at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once,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use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corporate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context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or</a:t>
            </a:r>
            <a:r>
              <a:rPr sz="1100" spc="13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add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traveler(s)</a:t>
            </a:r>
            <a:r>
              <a:rPr sz="1100" spc="1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to</a:t>
            </a:r>
            <a:r>
              <a:rPr sz="1100" spc="7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apply</a:t>
            </a:r>
            <a:r>
              <a:rPr sz="11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lang="en-US" sz="1100" spc="7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 relevant </a:t>
            </a:r>
            <a:r>
              <a:rPr sz="11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corporate</a:t>
            </a:r>
            <a:r>
              <a:rPr lang="en-US" sz="11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account info.</a:t>
            </a:r>
            <a:endParaRPr sz="11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STHupo" panose="020B0503020204020204" pitchFamily="2" charset="-122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1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STHupo" panose="020B0503020204020204" pitchFamily="2" charset="-122"/>
              <a:cs typeface="Times New Roman"/>
            </a:endParaRPr>
          </a:p>
          <a:p>
            <a:pPr marL="12700" marR="214629">
              <a:lnSpc>
                <a:spcPct val="114599"/>
              </a:lnSpc>
              <a:spcBef>
                <a:spcPts val="5"/>
              </a:spcBef>
            </a:pPr>
            <a:r>
              <a:rPr sz="1100" spc="-35" dirty="0">
                <a:solidFill>
                  <a:srgbClr val="C00000"/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IMPORTANT</a:t>
            </a:r>
            <a:r>
              <a:rPr sz="11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:</a:t>
            </a:r>
            <a:r>
              <a:rPr sz="11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Please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note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</a:t>
            </a:r>
            <a:r>
              <a:rPr sz="1100" spc="10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number</a:t>
            </a:r>
            <a:r>
              <a:rPr sz="11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of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travelers</a:t>
            </a:r>
            <a:r>
              <a:rPr sz="11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must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be</a:t>
            </a:r>
            <a:r>
              <a:rPr sz="1100" spc="14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speciﬁed</a:t>
            </a:r>
            <a:r>
              <a:rPr sz="11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before</a:t>
            </a:r>
            <a:r>
              <a:rPr sz="11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 </a:t>
            </a:r>
            <a:r>
              <a:rPr sz="11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the </a:t>
            </a:r>
            <a:r>
              <a:rPr sz="11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  <a:ea typeface="STHupo" panose="020B0503020204020204" pitchFamily="2" charset="-122"/>
                <a:cs typeface="Times New Roman"/>
              </a:rPr>
              <a:t>search</a:t>
            </a:r>
            <a:endParaRPr sz="1100" dirty="0">
              <a:solidFill>
                <a:schemeClr val="tx1">
                  <a:lumMod val="85000"/>
                  <a:lumOff val="15000"/>
                </a:schemeClr>
              </a:solidFill>
              <a:latin typeface="Aptos Display" panose="020B0004020202020204" pitchFamily="34" charset="0"/>
              <a:ea typeface="STHupo" panose="020B0503020204020204" pitchFamily="2" charset="-122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6600" y="1130520"/>
            <a:ext cx="5528044" cy="359195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849" y="4792600"/>
            <a:ext cx="1037472" cy="3069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53425" y="4865937"/>
            <a:ext cx="99060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spc="-10" dirty="0">
                <a:solidFill>
                  <a:srgbClr val="434343"/>
                </a:solidFill>
                <a:latin typeface="Calibri"/>
                <a:cs typeface="Calibri"/>
              </a:rPr>
              <a:t>Booking</a:t>
            </a:r>
            <a:r>
              <a:rPr sz="1400" spc="-15" dirty="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34343"/>
                </a:solidFill>
                <a:latin typeface="Calibri"/>
                <a:cs typeface="Calibri"/>
              </a:rPr>
              <a:t>Flow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9260FA2C1BB54CB10732BFE0891D5E" ma:contentTypeVersion="17" ma:contentTypeDescription="Create a new document." ma:contentTypeScope="" ma:versionID="6b19e476543aa88ff9165eba8946072d">
  <xsd:schema xmlns:xsd="http://www.w3.org/2001/XMLSchema" xmlns:xs="http://www.w3.org/2001/XMLSchema" xmlns:p="http://schemas.microsoft.com/office/2006/metadata/properties" xmlns:ns2="eb69901f-085e-4047-8bf0-df21f66752f7" xmlns:ns3="83beb0eb-1240-430a-854b-aa1aedbeede0" targetNamespace="http://schemas.microsoft.com/office/2006/metadata/properties" ma:root="true" ma:fieldsID="c5f52031ce3202d67c0aa8b5990c5bab" ns2:_="" ns3:_="">
    <xsd:import namespace="eb69901f-085e-4047-8bf0-df21f66752f7"/>
    <xsd:import namespace="83beb0eb-1240-430a-854b-aa1aedbeed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Inform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9901f-085e-4047-8bf0-df21f66752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tails" ma:index="14" nillable="true" ma:displayName="Details" ma:format="Dropdown" ma:internalName="Details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14099f0-e324-4b0b-ba8b-117c62f903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Information" ma:index="21" nillable="true" ma:displayName="Information" ma:format="Dropdown" ma:internalName="Information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eb0eb-1240-430a-854b-aa1aedbeed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4ab9b5d-68be-4cce-a503-a453c3ce32b6}" ma:internalName="TaxCatchAll" ma:showField="CatchAllData" ma:web="83beb0eb-1240-430a-854b-aa1aedbeed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beb0eb-1240-430a-854b-aa1aedbeede0" xsi:nil="true"/>
    <Details xmlns="eb69901f-085e-4047-8bf0-df21f66752f7" xsi:nil="true"/>
    <lcf76f155ced4ddcb4097134ff3c332f xmlns="eb69901f-085e-4047-8bf0-df21f66752f7">
      <Terms xmlns="http://schemas.microsoft.com/office/infopath/2007/PartnerControls"/>
    </lcf76f155ced4ddcb4097134ff3c332f>
    <Information xmlns="eb69901f-085e-4047-8bf0-df21f66752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B6C87E-7DC5-4AFE-97B9-066F909F8F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69901f-085e-4047-8bf0-df21f66752f7"/>
    <ds:schemaRef ds:uri="83beb0eb-1240-430a-854b-aa1aedbeed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B16CFA-27D9-4C79-BA42-C93D72163C63}">
  <ds:schemaRefs>
    <ds:schemaRef ds:uri="http://schemas.microsoft.com/office/2006/metadata/properties"/>
    <ds:schemaRef ds:uri="http://schemas.microsoft.com/office/infopath/2007/PartnerControls"/>
    <ds:schemaRef ds:uri="83beb0eb-1240-430a-854b-aa1aedbeede0"/>
    <ds:schemaRef ds:uri="eb69901f-085e-4047-8bf0-df21f66752f7"/>
  </ds:schemaRefs>
</ds:datastoreItem>
</file>

<file path=customXml/itemProps3.xml><?xml version="1.0" encoding="utf-8"?>
<ds:datastoreItem xmlns:ds="http://schemas.openxmlformats.org/officeDocument/2006/customXml" ds:itemID="{69D4B00E-418C-4CFC-9177-2404D7AD7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29532</TotalTime>
  <Words>4423</Words>
  <Application>Microsoft Office PowerPoint</Application>
  <PresentationFormat>On-screen Show (16:9)</PresentationFormat>
  <Paragraphs>561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Aptos Display</vt:lpstr>
      <vt:lpstr>Arial</vt:lpstr>
      <vt:lpstr>Calibri</vt:lpstr>
      <vt:lpstr>Times New Roman</vt:lpstr>
      <vt:lpstr>Office Theme</vt:lpstr>
      <vt:lpstr>PowerPoint Presentation</vt:lpstr>
      <vt:lpstr>Welcome!</vt:lpstr>
      <vt:lpstr>Atriis Available Products</vt:lpstr>
      <vt:lpstr>Atriis Available Products</vt:lpstr>
      <vt:lpstr>Atriis Available Products</vt:lpstr>
      <vt:lpstr>Trip Deﬁnition</vt:lpstr>
      <vt:lpstr>Corporate Context</vt:lpstr>
      <vt:lpstr>PowerPoint Presentation</vt:lpstr>
      <vt:lpstr>Booking a New Trip</vt:lpstr>
      <vt:lpstr>Working with the Search Results</vt:lpstr>
      <vt:lpstr>Working with the Search Results</vt:lpstr>
      <vt:lpstr>Working with the Search Results</vt:lpstr>
      <vt:lpstr>Using Price Offer Mode</vt:lpstr>
      <vt:lpstr>Don’t Forget Other Products!</vt:lpstr>
      <vt:lpstr>Adding Meals, Seats and Optional Services</vt:lpstr>
      <vt:lpstr>PowerPoint Presentation</vt:lpstr>
      <vt:lpstr>Adding/ Changing FOP</vt:lpstr>
      <vt:lpstr>Vendor Remarks</vt:lpstr>
      <vt:lpstr>Ticketing and Invoicing</vt:lpstr>
      <vt:lpstr>Booking for Multiple Travellers?</vt:lpstr>
      <vt:lpstr>Why Online Travel Request is a Great Feature for an Agent?</vt:lpstr>
      <vt:lpstr>PowerPoint Presentation</vt:lpstr>
      <vt:lpstr>Retrieving an Existing Trip</vt:lpstr>
      <vt:lpstr>Which Changes can be Performed on Flight Bookings?</vt:lpstr>
      <vt:lpstr>Which Changes can be Performed on Flight Bookings?</vt:lpstr>
      <vt:lpstr>How to Handle PNR Split?</vt:lpstr>
      <vt:lpstr>Sync Trip with Booking Source</vt:lpstr>
      <vt:lpstr>Post-Sale Capabilities</vt:lpstr>
      <vt:lpstr>Post-Sale Capabilities</vt:lpstr>
      <vt:lpstr>Changes for Other Products</vt:lpstr>
      <vt:lpstr>PowerPoint Presentation</vt:lpstr>
      <vt:lpstr>Flight Search Methods for Best Results</vt:lpstr>
      <vt:lpstr>Working with Flight Results</vt:lpstr>
      <vt:lpstr>Corporate Features</vt:lpstr>
      <vt:lpstr>Filtering and Sorting</vt:lpstr>
      <vt:lpstr>PowerPoint Presentation</vt:lpstr>
      <vt:lpstr>Hotel Parallel Search</vt:lpstr>
      <vt:lpstr>Hotel Parallel Search</vt:lpstr>
      <vt:lpstr>Hotel Search by Landmark, Address or POI</vt:lpstr>
      <vt:lpstr>Hotel Result Display Modes</vt:lpstr>
      <vt:lpstr>Hotel Result Display Order</vt:lpstr>
      <vt:lpstr>PowerPoint Presentation</vt:lpstr>
      <vt:lpstr>Car Rental: Parallel Search</vt:lpstr>
      <vt:lpstr>Airport and Non-Airport Search</vt:lpstr>
      <vt:lpstr>Groundscope | Transferz</vt:lpstr>
      <vt:lpstr>PowerPoint Presentation</vt:lpstr>
      <vt:lpstr>Amtrak</vt:lpstr>
      <vt:lpstr>BeNeRail</vt:lpstr>
      <vt:lpstr>Deutsche Bahn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Berlin</dc:creator>
  <cp:lastModifiedBy>Marina Berlin</cp:lastModifiedBy>
  <cp:revision>18</cp:revision>
  <dcterms:created xsi:type="dcterms:W3CDTF">2024-01-08T15:08:34Z</dcterms:created>
  <dcterms:modified xsi:type="dcterms:W3CDTF">2025-09-02T12:34:29Z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ContentTypeId">
    <vt:lpwstr>0x010100599260FA2C1BB54CB10732BFE0891D5E</vt:lpwstr>
  </property>
  <property fmtid="{D5CDD505-2E9C-101B-9397-08002B2CF9AE}" pid="4" name="MediaServiceImageTags">
    <vt:lpwstr/>
  </property>
</Properties>
</file>